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1"/>
  </p:notesMasterIdLst>
  <p:sldIdLst>
    <p:sldId id="256" r:id="rId2"/>
    <p:sldId id="257" r:id="rId3"/>
    <p:sldId id="279" r:id="rId4"/>
    <p:sldId id="280" r:id="rId5"/>
    <p:sldId id="281" r:id="rId6"/>
    <p:sldId id="282" r:id="rId7"/>
    <p:sldId id="283" r:id="rId8"/>
    <p:sldId id="284" r:id="rId9"/>
    <p:sldId id="290" r:id="rId10"/>
    <p:sldId id="291" r:id="rId11"/>
    <p:sldId id="285" r:id="rId12"/>
    <p:sldId id="266" r:id="rId13"/>
    <p:sldId id="286" r:id="rId14"/>
    <p:sldId id="287" r:id="rId15"/>
    <p:sldId id="288" r:id="rId16"/>
    <p:sldId id="289" r:id="rId17"/>
    <p:sldId id="268" r:id="rId18"/>
    <p:sldId id="269" r:id="rId19"/>
    <p:sldId id="270" r:id="rId2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99" autoAdjust="0"/>
    <p:restoredTop sz="94660"/>
  </p:normalViewPr>
  <p:slideViewPr>
    <p:cSldViewPr snapToGrid="0">
      <p:cViewPr varScale="1">
        <p:scale>
          <a:sx n="81" d="100"/>
          <a:sy n="81" d="100"/>
        </p:scale>
        <p:origin x="1522" y="53"/>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6EC12C1-D35B-4140-9812-E39F4FAED341}" type="datetimeFigureOut">
              <a:rPr lang="en-IN" smtClean="0"/>
              <a:t>19-12-2023</a:t>
            </a:fld>
            <a:endParaRPr lang="en-IN"/>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336E891-5E12-45DF-93D6-34E0DD8D89AA}" type="slidenum">
              <a:rPr lang="en-IN" smtClean="0"/>
              <a:t>‹#›</a:t>
            </a:fld>
            <a:endParaRPr lang="en-IN"/>
          </a:p>
        </p:txBody>
      </p:sp>
    </p:spTree>
    <p:extLst>
      <p:ext uri="{BB962C8B-B14F-4D97-AF65-F5344CB8AC3E}">
        <p14:creationId xmlns:p14="http://schemas.microsoft.com/office/powerpoint/2010/main" val="29387136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95" name="Google Shape;95;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f604beb771_0_53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f604beb771_0_5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1" name="Google Shape;161;p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67" name="Google Shape;167;p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11b4cd8a870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11b4cd8a87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1" name="Google Shape;101;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7" name="Google Shape;107;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124ca193342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124ca19334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8" name="Google Shape;118;p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0" name="Google Shape;130;p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12f7af06ad1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12f7af06ad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12f7af06ad1_0_1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12f7af06ad1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12f7af06ad1_0_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12f7af06ad1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2">
        <a:schemeClr val="bg2"/>
      </p:bgRef>
    </p:bg>
    <p:spTree>
      <p:nvGrpSpPr>
        <p:cNvPr id="1" name=""/>
        <p:cNvGrpSpPr/>
        <p:nvPr/>
      </p:nvGrpSpPr>
      <p:grpSpPr>
        <a:xfrm>
          <a:off x="0" y="0"/>
          <a:ext cx="0" cy="0"/>
          <a:chOff x="0" y="0"/>
          <a:chExt cx="0" cy="0"/>
        </a:xfrm>
      </p:grpSpPr>
      <p:sp>
        <p:nvSpPr>
          <p:cNvPr id="9" name="Title 8"/>
          <p:cNvSpPr>
            <a:spLocks noGrp="1"/>
          </p:cNvSpPr>
          <p:nvPr>
            <p:ph type="ctrTitle"/>
          </p:nvPr>
        </p:nvSpPr>
        <p:spPr>
          <a:xfrm>
            <a:off x="533400" y="1371600"/>
            <a:ext cx="7851648" cy="18288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a:t>Click to edit Master title style</a:t>
            </a:r>
          </a:p>
        </p:txBody>
      </p:sp>
      <p:sp>
        <p:nvSpPr>
          <p:cNvPr id="17" name="Subtitle 16"/>
          <p:cNvSpPr>
            <a:spLocks noGrp="1"/>
          </p:cNvSpPr>
          <p:nvPr>
            <p:ph type="subTitle" idx="1"/>
          </p:nvPr>
        </p:nvSpPr>
        <p:spPr>
          <a:xfrm>
            <a:off x="533400" y="3228536"/>
            <a:ext cx="7854696"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30" name="Date Placeholder 29"/>
          <p:cNvSpPr>
            <a:spLocks noGrp="1"/>
          </p:cNvSpPr>
          <p:nvPr>
            <p:ph type="dt" sz="half" idx="10"/>
          </p:nvPr>
        </p:nvSpPr>
        <p:spPr/>
        <p:txBody>
          <a:bodyPr/>
          <a:lstStyle/>
          <a:p>
            <a:fld id="{1D8BD707-D9CF-40AE-B4C6-C98DA3205C09}" type="datetimeFigureOut">
              <a:rPr lang="en-US" smtClean="0"/>
              <a:pPr/>
              <a:t>12/19/2023</a:t>
            </a:fld>
            <a:endParaRPr lang="en-US"/>
          </a:p>
        </p:txBody>
      </p:sp>
      <p:sp>
        <p:nvSpPr>
          <p:cNvPr id="19" name="Footer Placeholder 18"/>
          <p:cNvSpPr>
            <a:spLocks noGrp="1"/>
          </p:cNvSpPr>
          <p:nvPr>
            <p:ph type="ftr" sz="quarter" idx="11"/>
          </p:nvPr>
        </p:nvSpPr>
        <p:spPr/>
        <p:txBody>
          <a:bodyPr/>
          <a:lstStyle/>
          <a:p>
            <a:endParaRPr lang="en-US"/>
          </a:p>
        </p:txBody>
      </p:sp>
      <p:sp>
        <p:nvSpPr>
          <p:cNvPr id="27" name="Slide Number Placeholder 26"/>
          <p:cNvSpPr>
            <a:spLocks noGrp="1"/>
          </p:cNvSpPr>
          <p:nvPr>
            <p:ph type="sldNum" sz="quarter" idx="12"/>
          </p:nvPr>
        </p:nvSpPr>
        <p:spPr/>
        <p:txBody>
          <a:bodyPr/>
          <a:lstStyle/>
          <a:p>
            <a:fld id="{B6F15528-21DE-4FAA-801E-634DDDAF4B2B}"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1D8BD707-D9CF-40AE-B4C6-C98DA3205C09}" type="datetimeFigureOut">
              <a:rPr lang="en-US" smtClean="0"/>
              <a:pPr/>
              <a:t>12/19/2023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1"/>
            <a:ext cx="2057400" cy="5211763"/>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914401"/>
            <a:ext cx="6019800" cy="5211763"/>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1D8BD707-D9CF-40AE-B4C6-C98DA3205C09}" type="datetimeFigureOut">
              <a:rPr lang="en-US" smtClean="0"/>
              <a:pPr/>
              <a:t>12/19/2023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idx="1"/>
          </p:nvPr>
        </p:nvSpPr>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1D8BD707-D9CF-40AE-B4C6-C98DA3205C09}" type="datetimeFigureOut">
              <a:rPr lang="en-US" smtClean="0"/>
              <a:pPr/>
              <a:t>12/19/2023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30352" y="1316736"/>
            <a:ext cx="7772400" cy="1362456"/>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a:t>Click to edit Master title style</a:t>
            </a:r>
          </a:p>
        </p:txBody>
      </p:sp>
      <p:sp>
        <p:nvSpPr>
          <p:cNvPr id="3" name="Text Placeholder 2"/>
          <p:cNvSpPr>
            <a:spLocks noGrp="1"/>
          </p:cNvSpPr>
          <p:nvPr>
            <p:ph type="body" idx="1"/>
          </p:nvPr>
        </p:nvSpPr>
        <p:spPr>
          <a:xfrm>
            <a:off x="530352" y="2704664"/>
            <a:ext cx="7772400" cy="1509712"/>
          </a:xfrm>
        </p:spPr>
        <p:txBody>
          <a:bodyPr lIns="45720" rIns="45720" anchor="t"/>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a:lstStyle/>
          <a:p>
            <a:r>
              <a:rPr kumimoji="0" lang="en-US"/>
              <a:t>Click to edit Master title style</a:t>
            </a:r>
          </a:p>
        </p:txBody>
      </p:sp>
      <p:sp>
        <p:nvSpPr>
          <p:cNvPr id="3" name="Content Placeholder 2"/>
          <p:cNvSpPr>
            <a:spLocks noGrp="1"/>
          </p:cNvSpPr>
          <p:nvPr>
            <p:ph sz="half" idx="1"/>
          </p:nvPr>
        </p:nvSpPr>
        <p:spPr>
          <a:xfrm>
            <a:off x="457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4648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1D8BD707-D9CF-40AE-B4C6-C98DA3205C09}" type="datetimeFigureOut">
              <a:rPr lang="en-US" smtClean="0"/>
              <a:pPr/>
              <a:t>12/19/2023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tIns="45720" anchor="b"/>
          <a:lstStyle>
            <a:lvl1pPr>
              <a:defRPr/>
            </a:lvl1pPr>
          </a:lstStyle>
          <a:p>
            <a:r>
              <a:rPr kumimoji="0" lang="en-US"/>
              <a:t>Click to edit Master title style</a:t>
            </a:r>
          </a:p>
        </p:txBody>
      </p:sp>
      <p:sp>
        <p:nvSpPr>
          <p:cNvPr id="3" name="Text Placeholder 2"/>
          <p:cNvSpPr>
            <a:spLocks noGrp="1"/>
          </p:cNvSpPr>
          <p:nvPr>
            <p:ph type="body" idx="1"/>
          </p:nvPr>
        </p:nvSpPr>
        <p:spPr>
          <a:xfrm>
            <a:off x="457200" y="1855248"/>
            <a:ext cx="4040188"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645025" y="1859757"/>
            <a:ext cx="4041775"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5" name="Content Placeholder 4"/>
          <p:cNvSpPr>
            <a:spLocks noGrp="1"/>
          </p:cNvSpPr>
          <p:nvPr>
            <p:ph sz="quarter" idx="2"/>
          </p:nvPr>
        </p:nvSpPr>
        <p:spPr>
          <a:xfrm>
            <a:off x="457200" y="2514600"/>
            <a:ext cx="4040188"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Content Placeholder 5"/>
          <p:cNvSpPr>
            <a:spLocks noGrp="1"/>
          </p:cNvSpPr>
          <p:nvPr>
            <p:ph sz="quarter" idx="4"/>
          </p:nvPr>
        </p:nvSpPr>
        <p:spPr>
          <a:xfrm>
            <a:off x="4645025" y="2514600"/>
            <a:ext cx="4041775"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0"/>
          </p:nvPr>
        </p:nvSpPr>
        <p:spPr/>
        <p:txBody>
          <a:bodyPr/>
          <a:lstStyle/>
          <a:p>
            <a:fld id="{1D8BD707-D9CF-40AE-B4C6-C98DA3205C09}" type="datetimeFigureOut">
              <a:rPr lang="en-US" smtClean="0"/>
              <a:pPr/>
              <a:t>12/19/2023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305800" cy="114300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kumimoji="0"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12/19/2023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12/19/2023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514352"/>
            <a:ext cx="2743200" cy="1162050"/>
          </a:xfrm>
        </p:spPr>
        <p:txBody>
          <a:bodyPr lIns="0" anchor="b">
            <a:noAutofit/>
          </a:bodyPr>
          <a:lstStyle>
            <a:lvl1pPr algn="l" rtl="0">
              <a:spcBef>
                <a:spcPct val="0"/>
              </a:spcBef>
              <a:buNone/>
              <a:defRPr sz="2600" b="0">
                <a:ln>
                  <a:noFill/>
                </a:ln>
                <a:solidFill>
                  <a:schemeClr val="tx2"/>
                </a:solidFill>
                <a:effectLst/>
                <a:latin typeface="+mj-lt"/>
                <a:ea typeface="+mj-ea"/>
                <a:cs typeface="+mj-cs"/>
              </a:defRPr>
            </a:lvl1pPr>
          </a:lstStyle>
          <a:p>
            <a:r>
              <a:rPr kumimoji="0" lang="en-US"/>
              <a:t>Click to edit Master title style</a:t>
            </a:r>
          </a:p>
        </p:txBody>
      </p:sp>
      <p:sp>
        <p:nvSpPr>
          <p:cNvPr id="3" name="Text Placeholder 2"/>
          <p:cNvSpPr>
            <a:spLocks noGrp="1"/>
          </p:cNvSpPr>
          <p:nvPr>
            <p:ph type="body" idx="2"/>
          </p:nvPr>
        </p:nvSpPr>
        <p:spPr>
          <a:xfrm>
            <a:off x="685800" y="1676400"/>
            <a:ext cx="27432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en-US"/>
              <a:t>Click to edit Master text styles</a:t>
            </a:r>
          </a:p>
        </p:txBody>
      </p:sp>
      <p:sp>
        <p:nvSpPr>
          <p:cNvPr id="4" name="Content Placeholder 3"/>
          <p:cNvSpPr>
            <a:spLocks noGrp="1"/>
          </p:cNvSpPr>
          <p:nvPr>
            <p:ph sz="half" idx="1"/>
          </p:nvPr>
        </p:nvSpPr>
        <p:spPr>
          <a:xfrm>
            <a:off x="3575050" y="1676400"/>
            <a:ext cx="5111750" cy="4572000"/>
          </a:xfrm>
        </p:spPr>
        <p:txBody>
          <a:bodyPr tIns="0"/>
          <a:lstStyle>
            <a:lvl1pPr>
              <a:defRPr sz="2800"/>
            </a:lvl1pPr>
            <a:lvl2pPr>
              <a:defRPr sz="2600"/>
            </a:lvl2pPr>
            <a:lvl3pPr>
              <a:defRPr sz="2400"/>
            </a:lvl3pPr>
            <a:lvl4pPr>
              <a:defRPr sz="20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1D8BD707-D9CF-40AE-B4C6-C98DA3205C09}" type="datetimeFigureOut">
              <a:rPr lang="en-US" smtClean="0"/>
              <a:pPr/>
              <a:t>12/19/2023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nip and Round Single Corner Rectangle 8"/>
          <p:cNvSpPr/>
          <p:nvPr/>
        </p:nvSpPr>
        <p:spPr>
          <a:xfrm rot="420000" flipV="1">
            <a:off x="3165753" y="1108077"/>
            <a:ext cx="52578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12" name="Right Triangle 11"/>
          <p:cNvSpPr/>
          <p:nvPr/>
        </p:nvSpPr>
        <p:spPr>
          <a:xfrm rot="420000" flipV="1">
            <a:off x="8004134" y="5359769"/>
            <a:ext cx="155448" cy="155448"/>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1"/>
          <p:cNvSpPr>
            <a:spLocks noGrp="1"/>
          </p:cNvSpPr>
          <p:nvPr>
            <p:ph type="title"/>
          </p:nvPr>
        </p:nvSpPr>
        <p:spPr>
          <a:xfrm>
            <a:off x="609600" y="1176996"/>
            <a:ext cx="2212848" cy="1582621"/>
          </a:xfrm>
        </p:spPr>
        <p:txBody>
          <a:bodyPr vert="horz" lIns="45720" tIns="45720" rIns="45720" bIns="45720" anchor="b"/>
          <a:lstStyle>
            <a:lvl1pPr algn="l">
              <a:buNone/>
              <a:defRPr sz="2000" b="1">
                <a:solidFill>
                  <a:schemeClr val="tx2"/>
                </a:solidFill>
              </a:defRPr>
            </a:lvl1pPr>
          </a:lstStyle>
          <a:p>
            <a:r>
              <a:rPr kumimoji="0" lang="en-US"/>
              <a:t>Click to edit Master title style</a:t>
            </a:r>
          </a:p>
        </p:txBody>
      </p:sp>
      <p:sp>
        <p:nvSpPr>
          <p:cNvPr id="4" name="Text Placeholder 3"/>
          <p:cNvSpPr>
            <a:spLocks noGrp="1"/>
          </p:cNvSpPr>
          <p:nvPr>
            <p:ph type="body" sz="half" idx="2"/>
          </p:nvPr>
        </p:nvSpPr>
        <p:spPr>
          <a:xfrm>
            <a:off x="609600" y="2828785"/>
            <a:ext cx="2209800" cy="2179320"/>
          </a:xfrm>
        </p:spPr>
        <p:txBody>
          <a:bodyPr lIns="64008" rIns="45720" bIns="45720" anchor="t"/>
          <a:lstStyle>
            <a:lvl1pPr marL="0" indent="0" algn="l">
              <a:spcBef>
                <a:spcPts val="250"/>
              </a:spcBef>
              <a:buFontTx/>
              <a:buNone/>
              <a:defRPr sz="13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8077200" y="6356350"/>
            <a:ext cx="609600" cy="365125"/>
          </a:xfrm>
        </p:spPr>
        <p:txBody>
          <a:bodyPr/>
          <a:lstStyle/>
          <a:p>
            <a:fld id="{B6F15528-21DE-4FAA-801E-634DDDAF4B2B}" type="slidenum">
              <a:rPr lang="en-US" smtClean="0"/>
              <a:pPr/>
              <a:t>‹#›</a:t>
            </a:fld>
            <a:endParaRPr lang="en-US"/>
          </a:p>
        </p:txBody>
      </p:sp>
      <p:sp>
        <p:nvSpPr>
          <p:cNvPr id="3" name="Picture Placeholder 2"/>
          <p:cNvSpPr>
            <a:spLocks noGrp="1"/>
          </p:cNvSpPr>
          <p:nvPr>
            <p:ph type="pic" idx="1"/>
          </p:nvPr>
        </p:nvSpPr>
        <p:spPr>
          <a:xfrm rot="420000">
            <a:off x="3485793" y="1199517"/>
            <a:ext cx="4617720" cy="3931920"/>
          </a:xfrm>
          <a:prstGeom prst="rect">
            <a:avLst/>
          </a:prstGeom>
          <a:solidFill>
            <a:schemeClr val="bg2"/>
          </a:solidFill>
          <a:ln w="3000" cap="rnd">
            <a:solidFill>
              <a:srgbClr val="C0C0C0"/>
            </a:solidFill>
            <a:round/>
          </a:ln>
          <a:effectLst/>
        </p:spPr>
        <p:txBody>
          <a:bodyPr/>
          <a:lstStyle>
            <a:lvl1pPr marL="0" indent="0">
              <a:buNone/>
              <a:defRPr sz="3200"/>
            </a:lvl1pPr>
          </a:lstStyle>
          <a:p>
            <a:r>
              <a:rPr kumimoji="0" lang="en-US"/>
              <a:t>Click icon to add picture</a:t>
            </a:r>
            <a:endParaRPr kumimoji="0" lang="en-US" dirty="0"/>
          </a:p>
        </p:txBody>
      </p:sp>
      <p:sp>
        <p:nvSpPr>
          <p:cNvPr id="10" name="Freeform 9"/>
          <p:cNvSpPr>
            <a:spLocks/>
          </p:cNvSpPr>
          <p:nvPr/>
        </p:nvSpPr>
        <p:spPr bwMode="auto">
          <a:xfrm flipV="1">
            <a:off x="-9525" y="5816600"/>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11" name="Freeform 10"/>
          <p:cNvSpPr>
            <a:spLocks/>
          </p:cNvSpPr>
          <p:nvPr/>
        </p:nvSpPr>
        <p:spPr bwMode="auto">
          <a:xfrm flipV="1">
            <a:off x="4381500" y="6219825"/>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Freeform 6"/>
          <p:cNvSpPr>
            <a:spLocks/>
          </p:cNvSpPr>
          <p:nvPr/>
        </p:nvSpPr>
        <p:spPr bwMode="auto">
          <a:xfrm>
            <a:off x="-9525" y="-7144"/>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8" name="Freeform 7"/>
          <p:cNvSpPr>
            <a:spLocks/>
          </p:cNvSpPr>
          <p:nvPr/>
        </p:nvSpPr>
        <p:spPr bwMode="auto">
          <a:xfrm>
            <a:off x="4381500" y="-7144"/>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9" name="Title Placeholder 8"/>
          <p:cNvSpPr>
            <a:spLocks noGrp="1"/>
          </p:cNvSpPr>
          <p:nvPr>
            <p:ph type="title"/>
          </p:nvPr>
        </p:nvSpPr>
        <p:spPr>
          <a:xfrm>
            <a:off x="457200" y="704088"/>
            <a:ext cx="8229600" cy="1143000"/>
          </a:xfrm>
          <a:prstGeom prst="rect">
            <a:avLst/>
          </a:prstGeom>
        </p:spPr>
        <p:txBody>
          <a:bodyPr vert="horz" lIns="0" rIns="0" bIns="0" anchor="b">
            <a:normAutofit/>
          </a:bodyPr>
          <a:lstStyle/>
          <a:p>
            <a:r>
              <a:rPr kumimoji="0" lang="en-US"/>
              <a:t>Click to edit Master title style</a:t>
            </a:r>
          </a:p>
        </p:txBody>
      </p:sp>
      <p:sp>
        <p:nvSpPr>
          <p:cNvPr id="30" name="Text Placeholder 29"/>
          <p:cNvSpPr>
            <a:spLocks noGrp="1"/>
          </p:cNvSpPr>
          <p:nvPr>
            <p:ph type="body" idx="1"/>
          </p:nvPr>
        </p:nvSpPr>
        <p:spPr>
          <a:xfrm>
            <a:off x="457200" y="1935480"/>
            <a:ext cx="8229600" cy="4389120"/>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0" name="Date Placeholder 9"/>
          <p:cNvSpPr>
            <a:spLocks noGrp="1"/>
          </p:cNvSpPr>
          <p:nvPr>
            <p:ph type="dt" sz="half" idx="2"/>
          </p:nvPr>
        </p:nvSpPr>
        <p:spPr>
          <a:xfrm>
            <a:off x="457200" y="6356350"/>
            <a:ext cx="21336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fld id="{1D8BD707-D9CF-40AE-B4C6-C98DA3205C09}" type="datetimeFigureOut">
              <a:rPr lang="en-US" smtClean="0"/>
              <a:pPr/>
              <a:t>12/19/2023</a:t>
            </a:fld>
            <a:endParaRPr lang="en-US"/>
          </a:p>
        </p:txBody>
      </p:sp>
      <p:sp>
        <p:nvSpPr>
          <p:cNvPr id="22" name="Footer Placeholder 21"/>
          <p:cNvSpPr>
            <a:spLocks noGrp="1"/>
          </p:cNvSpPr>
          <p:nvPr>
            <p:ph type="ftr" sz="quarter" idx="3"/>
          </p:nvPr>
        </p:nvSpPr>
        <p:spPr>
          <a:xfrm>
            <a:off x="2667000" y="6356350"/>
            <a:ext cx="33528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endParaRPr lang="en-US"/>
          </a:p>
        </p:txBody>
      </p:sp>
      <p:sp>
        <p:nvSpPr>
          <p:cNvPr id="18" name="Slide Number Placeholder 17"/>
          <p:cNvSpPr>
            <a:spLocks noGrp="1"/>
          </p:cNvSpPr>
          <p:nvPr>
            <p:ph type="sldNum" sz="quarter" idx="4"/>
          </p:nvPr>
        </p:nvSpPr>
        <p:spPr>
          <a:xfrm>
            <a:off x="7924800" y="6356350"/>
            <a:ext cx="762000" cy="365125"/>
          </a:xfrm>
          <a:prstGeom prst="rect">
            <a:avLst/>
          </a:prstGeom>
        </p:spPr>
        <p:txBody>
          <a:bodyPr vert="horz" lIns="0" tIns="0" rIns="0" bIns="0" anchor="b"/>
          <a:lstStyle>
            <a:lvl1pPr algn="r" eaLnBrk="1" latinLnBrk="0" hangingPunct="1">
              <a:defRPr kumimoji="0" sz="1200">
                <a:solidFill>
                  <a:schemeClr val="tx2">
                    <a:shade val="90000"/>
                  </a:schemeClr>
                </a:solidFill>
              </a:defRPr>
            </a:lvl1pPr>
          </a:lstStyle>
          <a:p>
            <a:fld id="{B6F15528-21DE-4FAA-801E-634DDDAF4B2B}" type="slidenum">
              <a:rPr lang="en-US" smtClean="0"/>
              <a:pPr/>
              <a:t>‹#›</a:t>
            </a:fld>
            <a:endParaRPr lang="en-US"/>
          </a:p>
        </p:txBody>
      </p:sp>
      <p:grpSp>
        <p:nvGrpSpPr>
          <p:cNvPr id="2" name="Group 1"/>
          <p:cNvGrpSpPr/>
          <p:nvPr/>
        </p:nvGrpSpPr>
        <p:grpSpPr>
          <a:xfrm>
            <a:off x="-19017" y="202408"/>
            <a:ext cx="9180548" cy="649224"/>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gr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rtl="0" eaLnBrk="1" latinLnBrk="0" hangingPunct="1">
        <a:spcBef>
          <a:spcPct val="0"/>
        </a:spcBef>
        <a:buNone/>
        <a:defRPr kumimoji="0" sz="5000" b="0" kern="1200">
          <a:ln>
            <a:noFill/>
          </a:ln>
          <a:solidFill>
            <a:schemeClr val="tx2"/>
          </a:solidFill>
          <a:effectLst/>
          <a:latin typeface="+mj-lt"/>
          <a:ea typeface="+mj-ea"/>
          <a:cs typeface="+mj-cs"/>
        </a:defRPr>
      </a:lvl1pPr>
    </p:titleStyle>
    <p:body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13.jpeg"/><Relationship Id="rId5" Type="http://schemas.openxmlformats.org/officeDocument/2006/relationships/image" Target="../media/image12.png"/><Relationship Id="rId4" Type="http://schemas.openxmlformats.org/officeDocument/2006/relationships/image" Target="../media/image11.jpe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hyperlink" Target="https://www.researchgate.net/publication/343499527_Project_report_Malware_analysis" TargetMode="External"/><Relationship Id="rId3" Type="http://schemas.openxmlformats.org/officeDocument/2006/relationships/image" Target="../media/image3.png"/><Relationship Id="rId7" Type="http://schemas.openxmlformats.org/officeDocument/2006/relationships/hyperlink" Target="https://en.wikipedia.org/wiki/Spamming"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hyperlink" Target="https://en.wikipedia.org/wiki/Supervised_learning" TargetMode="External"/><Relationship Id="rId5" Type="http://schemas.openxmlformats.org/officeDocument/2006/relationships/hyperlink" Target="https://en.wikipedia.org/wiki/Machine_learning" TargetMode="External"/><Relationship Id="rId4" Type="http://schemas.openxmlformats.org/officeDocument/2006/relationships/hyperlink" Target="https://en.wikipedia.org/wiki/Malware" TargetMode="External"/><Relationship Id="rId9" Type="http://schemas.openxmlformats.org/officeDocument/2006/relationships/hyperlink" Target="https://towardsdatascience.com/malware-detection-using-deep-learning-6c95dd235432"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09600" y="496131"/>
            <a:ext cx="8001000" cy="707886"/>
          </a:xfrm>
          <a:prstGeom prst="rect">
            <a:avLst/>
          </a:prstGeom>
          <a:noFill/>
        </p:spPr>
        <p:txBody>
          <a:bodyPr wrap="square" rtlCol="0">
            <a:spAutoFit/>
          </a:bodyPr>
          <a:lstStyle/>
          <a:p>
            <a:pPr algn="ctr"/>
            <a:r>
              <a:rPr lang="en-US" sz="2000" b="1" dirty="0">
                <a:latin typeface="Times New Roman" pitchFamily="18" charset="0"/>
                <a:cs typeface="Times New Roman" pitchFamily="18" charset="0"/>
              </a:rPr>
              <a:t>Maharaja Agrasen Institute of Technology </a:t>
            </a:r>
          </a:p>
          <a:p>
            <a:pPr algn="ctr"/>
            <a:r>
              <a:rPr lang="en-US" sz="2000" b="1" dirty="0">
                <a:latin typeface="Times New Roman" pitchFamily="18" charset="0"/>
                <a:cs typeface="Times New Roman" pitchFamily="18" charset="0"/>
              </a:rPr>
              <a:t>GGSIPU, Delhi</a:t>
            </a:r>
            <a:endParaRPr lang="en-IN" sz="2000" b="1" dirty="0">
              <a:latin typeface="Times New Roman" pitchFamily="18" charset="0"/>
              <a:cs typeface="Times New Roman" pitchFamily="18" charset="0"/>
            </a:endParaRPr>
          </a:p>
        </p:txBody>
      </p:sp>
      <p:pic>
        <p:nvPicPr>
          <p:cNvPr id="5" name="Picture 4" descr="https://mae.mait.ac.in/cms/pluginfile.php/1/core_admin/logocompact/300x300/1653399472/828CD94.png"/>
          <p:cNvPicPr/>
          <p:nvPr/>
        </p:nvPicPr>
        <p:blipFill>
          <a:blip r:embed="rId2">
            <a:extLst>
              <a:ext uri="{28A0092B-C50C-407E-A947-70E740481C1C}">
                <a14:useLocalDpi xmlns:a14="http://schemas.microsoft.com/office/drawing/2010/main" val="0"/>
              </a:ext>
            </a:extLst>
          </a:blip>
          <a:srcRect/>
          <a:stretch>
            <a:fillRect/>
          </a:stretch>
        </p:blipFill>
        <p:spPr bwMode="auto">
          <a:xfrm>
            <a:off x="3748880" y="1535875"/>
            <a:ext cx="1722439" cy="1676400"/>
          </a:xfrm>
          <a:prstGeom prst="rect">
            <a:avLst/>
          </a:prstGeom>
          <a:noFill/>
          <a:ln>
            <a:noFill/>
          </a:ln>
        </p:spPr>
      </p:pic>
      <p:sp>
        <p:nvSpPr>
          <p:cNvPr id="6" name="TextBox 5"/>
          <p:cNvSpPr txBox="1"/>
          <p:nvPr/>
        </p:nvSpPr>
        <p:spPr>
          <a:xfrm>
            <a:off x="1066800" y="3331029"/>
            <a:ext cx="7086600" cy="1938992"/>
          </a:xfrm>
          <a:prstGeom prst="rect">
            <a:avLst/>
          </a:prstGeom>
          <a:noFill/>
        </p:spPr>
        <p:txBody>
          <a:bodyPr wrap="square" rtlCol="0">
            <a:spAutoFit/>
          </a:bodyPr>
          <a:lstStyle/>
          <a:p>
            <a:pPr algn="ctr"/>
            <a:endParaRPr lang="en-US" sz="1600" b="1" dirty="0">
              <a:latin typeface="Times New Roman" pitchFamily="18" charset="0"/>
              <a:cs typeface="Times New Roman" pitchFamily="18" charset="0"/>
            </a:endParaRPr>
          </a:p>
          <a:p>
            <a:pPr algn="ctr"/>
            <a:r>
              <a:rPr lang="en-US" dirty="0"/>
              <a:t>A</a:t>
            </a:r>
            <a:endParaRPr lang="en-US" sz="1600" dirty="0">
              <a:solidFill>
                <a:schemeClr val="bg1"/>
              </a:solidFill>
              <a:latin typeface="Times New Roman" pitchFamily="18" charset="0"/>
              <a:cs typeface="Times New Roman" pitchFamily="18" charset="0"/>
            </a:endParaRPr>
          </a:p>
          <a:p>
            <a:pPr algn="ctr"/>
            <a:r>
              <a:rPr lang="en-US" sz="1600" b="1" dirty="0">
                <a:latin typeface="Times New Roman" pitchFamily="18" charset="0"/>
                <a:cs typeface="Times New Roman" pitchFamily="18" charset="0"/>
              </a:rPr>
              <a:t>Minor Project Report</a:t>
            </a:r>
          </a:p>
          <a:p>
            <a:pPr algn="ctr"/>
            <a:r>
              <a:rPr lang="en-IN" sz="1600" dirty="0">
                <a:latin typeface="Times New Roman" pitchFamily="18" charset="0"/>
                <a:cs typeface="Times New Roman" pitchFamily="18" charset="0"/>
              </a:rPr>
              <a:t>Submitted in partial fulfilment of the</a:t>
            </a:r>
          </a:p>
          <a:p>
            <a:pPr algn="ctr"/>
            <a:r>
              <a:rPr lang="en-IN" sz="1600" dirty="0">
                <a:latin typeface="Times New Roman" pitchFamily="18" charset="0"/>
                <a:cs typeface="Times New Roman" pitchFamily="18" charset="0"/>
              </a:rPr>
              <a:t>Requirements for the award of Degree of</a:t>
            </a:r>
          </a:p>
          <a:p>
            <a:pPr algn="ctr"/>
            <a:r>
              <a:rPr lang="en-IN" dirty="0">
                <a:latin typeface="Times New Roman" pitchFamily="18" charset="0"/>
                <a:cs typeface="Times New Roman" pitchFamily="18" charset="0"/>
              </a:rPr>
              <a:t> </a:t>
            </a:r>
            <a:r>
              <a:rPr lang="en-IN" sz="1600" b="1" dirty="0">
                <a:latin typeface="Times New Roman" pitchFamily="18" charset="0"/>
                <a:cs typeface="Times New Roman" pitchFamily="18" charset="0"/>
              </a:rPr>
              <a:t>Bachelor of Technology in Computer Science &amp; Technology</a:t>
            </a:r>
          </a:p>
          <a:p>
            <a:pPr algn="ctr"/>
            <a:endParaRPr lang="en-IN" dirty="0">
              <a:latin typeface="Times New Roman" pitchFamily="18" charset="0"/>
              <a:cs typeface="Times New Roman" pitchFamily="18" charset="0"/>
            </a:endParaRPr>
          </a:p>
        </p:txBody>
      </p:sp>
      <p:sp>
        <p:nvSpPr>
          <p:cNvPr id="7" name="TextBox 6"/>
          <p:cNvSpPr txBox="1"/>
          <p:nvPr/>
        </p:nvSpPr>
        <p:spPr>
          <a:xfrm>
            <a:off x="405353" y="5510012"/>
            <a:ext cx="8205247" cy="1107996"/>
          </a:xfrm>
          <a:prstGeom prst="rect">
            <a:avLst/>
          </a:prstGeom>
          <a:noFill/>
        </p:spPr>
        <p:txBody>
          <a:bodyPr wrap="square" rtlCol="0">
            <a:spAutoFit/>
          </a:bodyPr>
          <a:lstStyle/>
          <a:p>
            <a:pPr algn="ctr"/>
            <a:r>
              <a:rPr lang="en-IN" sz="1600" b="1" dirty="0">
                <a:latin typeface="Times New Roman" pitchFamily="18" charset="0"/>
                <a:cs typeface="Times New Roman" pitchFamily="18" charset="0"/>
              </a:rPr>
              <a:t>Submitted By- </a:t>
            </a:r>
          </a:p>
          <a:p>
            <a:r>
              <a:rPr lang="en-IN" sz="1600" b="1" dirty="0">
                <a:latin typeface="Times New Roman" pitchFamily="18" charset="0"/>
                <a:cs typeface="Times New Roman" pitchFamily="18" charset="0"/>
              </a:rPr>
              <a:t>Mohit Jindal                                              Akhil Ved                                       Saksham Bhardwaj</a:t>
            </a:r>
          </a:p>
          <a:p>
            <a:r>
              <a:rPr lang="en-IN" sz="1600" b="1" dirty="0">
                <a:latin typeface="Times New Roman" pitchFamily="18" charset="0"/>
                <a:cs typeface="Times New Roman" pitchFamily="18" charset="0"/>
              </a:rPr>
              <a:t>02914812720                                           00514812720</a:t>
            </a:r>
            <a:r>
              <a:rPr lang="en-IN" sz="1600" b="1" dirty="0">
                <a:solidFill>
                  <a:schemeClr val="bg1"/>
                </a:solidFill>
                <a:latin typeface="Times New Roman" pitchFamily="18" charset="0"/>
                <a:cs typeface="Times New Roman" pitchFamily="18" charset="0"/>
              </a:rPr>
              <a:t>                                          </a:t>
            </a:r>
            <a:r>
              <a:rPr lang="en-IN" sz="1600" b="1" dirty="0">
                <a:latin typeface="Times New Roman" pitchFamily="18" charset="0"/>
                <a:cs typeface="Times New Roman" pitchFamily="18" charset="0"/>
              </a:rPr>
              <a:t>75114812720</a:t>
            </a:r>
          </a:p>
          <a:p>
            <a:endParaRPr lang="en-IN" dirty="0">
              <a:latin typeface="Times New Roman" pitchFamily="18" charset="0"/>
              <a:cs typeface="Times New Roman" pitchFamily="18" charset="0"/>
            </a:endParaRPr>
          </a:p>
        </p:txBody>
      </p:sp>
    </p:spTree>
    <p:extLst>
      <p:ext uri="{BB962C8B-B14F-4D97-AF65-F5344CB8AC3E}">
        <p14:creationId xmlns:p14="http://schemas.microsoft.com/office/powerpoint/2010/main" val="15381120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628BA79-D38F-B35B-9FFF-C5FD75B4D7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a:extLst>
              <a:ext uri="{FF2B5EF4-FFF2-40B4-BE49-F238E27FC236}">
                <a16:creationId xmlns:a16="http://schemas.microsoft.com/office/drawing/2014/main" id="{7CCADA92-6DFF-5641-A8D4-0E0262B181BB}"/>
              </a:ext>
            </a:extLst>
          </p:cNvPr>
          <p:cNvSpPr>
            <a:spLocks noGrp="1"/>
          </p:cNvSpPr>
          <p:nvPr>
            <p:ph type="title"/>
          </p:nvPr>
        </p:nvSpPr>
        <p:spPr>
          <a:xfrm>
            <a:off x="872196" y="590844"/>
            <a:ext cx="7814604" cy="460492"/>
          </a:xfrm>
        </p:spPr>
        <p:txBody>
          <a:bodyPr>
            <a:normAutofit fontScale="90000"/>
          </a:bodyPr>
          <a:lstStyle/>
          <a:p>
            <a:r>
              <a:rPr lang="en-IN" sz="2800" b="1" dirty="0">
                <a:solidFill>
                  <a:schemeClr val="tx1"/>
                </a:solidFill>
                <a:latin typeface="Times New Roman" panose="02020603050405020304" pitchFamily="18" charset="0"/>
                <a:cs typeface="Times New Roman" panose="02020603050405020304" pitchFamily="18" charset="0"/>
              </a:rPr>
              <a:t> </a:t>
            </a:r>
            <a:r>
              <a:rPr lang="en-IN" sz="2800" b="1" dirty="0">
                <a:solidFill>
                  <a:schemeClr val="bg1"/>
                </a:solidFill>
                <a:latin typeface="Times New Roman" panose="02020603050405020304" pitchFamily="18" charset="0"/>
                <a:cs typeface="Times New Roman" panose="02020603050405020304" pitchFamily="18" charset="0"/>
              </a:rPr>
              <a:t>Disadvantages of Deep Learning in Malware Detection</a:t>
            </a:r>
          </a:p>
        </p:txBody>
      </p:sp>
      <p:sp>
        <p:nvSpPr>
          <p:cNvPr id="3" name="Content Placeholder 2">
            <a:extLst>
              <a:ext uri="{FF2B5EF4-FFF2-40B4-BE49-F238E27FC236}">
                <a16:creationId xmlns:a16="http://schemas.microsoft.com/office/drawing/2014/main" id="{5D98302A-7B95-09F0-BE06-9EA7346CF413}"/>
              </a:ext>
            </a:extLst>
          </p:cNvPr>
          <p:cNvSpPr>
            <a:spLocks noGrp="1"/>
          </p:cNvSpPr>
          <p:nvPr>
            <p:ph idx="1"/>
          </p:nvPr>
        </p:nvSpPr>
        <p:spPr>
          <a:xfrm>
            <a:off x="1097280" y="1167619"/>
            <a:ext cx="7589520" cy="5430130"/>
          </a:xfrm>
        </p:spPr>
        <p:txBody>
          <a:bodyPr>
            <a:noAutofit/>
          </a:bodyPr>
          <a:lstStyle/>
          <a:p>
            <a:pPr marL="0" indent="0" algn="just">
              <a:buNone/>
            </a:pPr>
            <a:r>
              <a:rPr lang="en-US" sz="1300" b="1" i="0" dirty="0">
                <a:solidFill>
                  <a:schemeClr val="bg1"/>
                </a:solidFill>
                <a:effectLst/>
                <a:latin typeface="+mj-lt"/>
              </a:rPr>
              <a:t>1. </a:t>
            </a:r>
            <a:r>
              <a:rPr lang="en-IN" sz="1300" b="1" i="0" dirty="0">
                <a:solidFill>
                  <a:schemeClr val="bg1"/>
                </a:solidFill>
                <a:effectLst/>
                <a:latin typeface="+mj-lt"/>
              </a:rPr>
              <a:t>Data Requirements:</a:t>
            </a:r>
            <a:endParaRPr lang="en-US" sz="1300" b="1" i="0" dirty="0">
              <a:solidFill>
                <a:schemeClr val="bg1"/>
              </a:solidFill>
              <a:effectLst/>
              <a:latin typeface="+mj-lt"/>
            </a:endParaRPr>
          </a:p>
          <a:p>
            <a:pPr marL="0" indent="0" algn="just">
              <a:buNone/>
            </a:pPr>
            <a:r>
              <a:rPr lang="en-US" sz="1300" b="0" i="0" dirty="0">
                <a:solidFill>
                  <a:schemeClr val="bg1"/>
                </a:solidFill>
                <a:effectLst/>
                <a:latin typeface="+mj-lt"/>
                <a:cs typeface="Times New Roman" panose="02020603050405020304" pitchFamily="18" charset="0"/>
              </a:rPr>
              <a:t>Deep learning models often require large amounts of labeled data for training. In the context of malware detection, obtaining a diverse and representative dataset can be challenging, and labeling may be time-consuming and costly.</a:t>
            </a:r>
          </a:p>
          <a:p>
            <a:pPr marL="0" indent="0" algn="just">
              <a:buNone/>
            </a:pPr>
            <a:endParaRPr lang="en-US" sz="1300" b="0" i="0" dirty="0">
              <a:solidFill>
                <a:schemeClr val="bg1"/>
              </a:solidFill>
              <a:effectLst/>
              <a:latin typeface="+mj-lt"/>
              <a:cs typeface="Times New Roman" panose="02020603050405020304" pitchFamily="18" charset="0"/>
            </a:endParaRPr>
          </a:p>
          <a:p>
            <a:pPr marL="0" indent="0" algn="l">
              <a:buNone/>
            </a:pPr>
            <a:r>
              <a:rPr lang="en-US" sz="1300" b="1" i="0" dirty="0">
                <a:solidFill>
                  <a:schemeClr val="bg1"/>
                </a:solidFill>
                <a:effectLst/>
                <a:latin typeface="+mj-lt"/>
              </a:rPr>
              <a:t>2. </a:t>
            </a:r>
            <a:r>
              <a:rPr lang="en-IN" sz="1300" b="1" i="0" dirty="0">
                <a:solidFill>
                  <a:schemeClr val="bg1"/>
                </a:solidFill>
                <a:effectLst/>
                <a:latin typeface="+mj-lt"/>
                <a:cs typeface="Times New Roman" panose="02020603050405020304" pitchFamily="18" charset="0"/>
              </a:rPr>
              <a:t>Interpretability</a:t>
            </a:r>
            <a:r>
              <a:rPr lang="en-IN" sz="1300" b="1" i="0" dirty="0">
                <a:solidFill>
                  <a:schemeClr val="bg1"/>
                </a:solidFill>
                <a:effectLst/>
                <a:latin typeface="+mj-lt"/>
              </a:rPr>
              <a:t>:</a:t>
            </a:r>
            <a:br>
              <a:rPr lang="en-IN" sz="1300" b="0" i="0" dirty="0">
                <a:solidFill>
                  <a:schemeClr val="bg1"/>
                </a:solidFill>
                <a:effectLst/>
                <a:latin typeface="+mj-lt"/>
              </a:rPr>
            </a:br>
            <a:endParaRPr lang="en-US" sz="1300" b="1" i="0" dirty="0">
              <a:solidFill>
                <a:schemeClr val="bg1"/>
              </a:solidFill>
              <a:effectLst/>
              <a:latin typeface="+mj-lt"/>
            </a:endParaRPr>
          </a:p>
          <a:p>
            <a:pPr marL="0" indent="0" algn="just">
              <a:buNone/>
            </a:pPr>
            <a:r>
              <a:rPr lang="en-US" sz="1300" b="0" i="0" dirty="0">
                <a:solidFill>
                  <a:schemeClr val="bg1"/>
                </a:solidFill>
                <a:effectLst/>
                <a:latin typeface="+mj-lt"/>
                <a:cs typeface="Times New Roman" panose="02020603050405020304" pitchFamily="18" charset="0"/>
              </a:rPr>
              <a:t>Deep learning models, especially deep neural networks, are often considered "black boxes" because understanding how they make decisions can be challenging. This lack of interpretability can be a significant concern in security applications where explain ability is crucial.</a:t>
            </a:r>
          </a:p>
          <a:p>
            <a:pPr marL="0" indent="0" algn="just">
              <a:buNone/>
            </a:pPr>
            <a:endParaRPr lang="en-US" sz="1300" b="0" i="0" dirty="0">
              <a:solidFill>
                <a:schemeClr val="bg1"/>
              </a:solidFill>
              <a:effectLst/>
              <a:latin typeface="+mj-lt"/>
              <a:cs typeface="Times New Roman" panose="02020603050405020304" pitchFamily="18" charset="0"/>
            </a:endParaRPr>
          </a:p>
          <a:p>
            <a:pPr marL="0" indent="0" algn="l">
              <a:buNone/>
            </a:pPr>
            <a:r>
              <a:rPr lang="en-US" sz="1300" b="1" i="0" dirty="0">
                <a:solidFill>
                  <a:schemeClr val="bg1"/>
                </a:solidFill>
                <a:effectLst/>
                <a:latin typeface="+mj-lt"/>
                <a:cs typeface="Times New Roman" panose="02020603050405020304" pitchFamily="18" charset="0"/>
              </a:rPr>
              <a:t>3. </a:t>
            </a:r>
            <a:r>
              <a:rPr lang="en-IN" sz="1300" b="1" i="0" dirty="0">
                <a:solidFill>
                  <a:schemeClr val="bg1"/>
                </a:solidFill>
                <a:effectLst/>
                <a:latin typeface="+mj-lt"/>
                <a:cs typeface="Times New Roman" panose="02020603050405020304" pitchFamily="18" charset="0"/>
              </a:rPr>
              <a:t>Resource Intensive:</a:t>
            </a:r>
            <a:endParaRPr lang="en-US" sz="1300" b="1" dirty="0">
              <a:solidFill>
                <a:schemeClr val="bg1"/>
              </a:solidFill>
              <a:latin typeface="+mj-lt"/>
              <a:cs typeface="Times New Roman" panose="02020603050405020304" pitchFamily="18" charset="0"/>
            </a:endParaRPr>
          </a:p>
          <a:p>
            <a:pPr marL="0" indent="0" algn="just">
              <a:buNone/>
            </a:pPr>
            <a:r>
              <a:rPr lang="en-US" sz="1300" b="0" i="0" dirty="0">
                <a:solidFill>
                  <a:schemeClr val="bg1"/>
                </a:solidFill>
                <a:effectLst/>
                <a:latin typeface="+mj-lt"/>
              </a:rPr>
              <a:t>Deep learning models can scale with the amount of data available. As the volume of malware samples grows, deep learning models can potentially improve their performance by learning from a larger and more diverse dataset.</a:t>
            </a:r>
          </a:p>
          <a:p>
            <a:pPr marL="0" indent="0" algn="just">
              <a:buNone/>
            </a:pPr>
            <a:endParaRPr lang="en-US" sz="1300" b="0" i="0" dirty="0">
              <a:solidFill>
                <a:schemeClr val="bg1"/>
              </a:solidFill>
              <a:effectLst/>
              <a:latin typeface="+mj-lt"/>
            </a:endParaRPr>
          </a:p>
          <a:p>
            <a:pPr marL="0" indent="0" algn="just">
              <a:buNone/>
            </a:pPr>
            <a:r>
              <a:rPr lang="en-US" sz="1300" b="1" i="0" dirty="0">
                <a:solidFill>
                  <a:schemeClr val="bg1"/>
                </a:solidFill>
                <a:effectLst/>
                <a:latin typeface="+mj-lt"/>
              </a:rPr>
              <a:t>4. </a:t>
            </a:r>
            <a:r>
              <a:rPr lang="en-IN" sz="1300" b="1" i="0" dirty="0">
                <a:solidFill>
                  <a:schemeClr val="bg1"/>
                </a:solidFill>
                <a:effectLst/>
                <a:latin typeface="+mj-lt"/>
              </a:rPr>
              <a:t>Vulnerability to Adversarial Attacks:</a:t>
            </a:r>
            <a:endParaRPr lang="en-US" sz="1300" dirty="0">
              <a:solidFill>
                <a:schemeClr val="bg1"/>
              </a:solidFill>
              <a:latin typeface="+mj-lt"/>
            </a:endParaRPr>
          </a:p>
          <a:p>
            <a:pPr marL="0" indent="0" algn="just">
              <a:buNone/>
            </a:pPr>
            <a:r>
              <a:rPr lang="en-US" sz="1300" b="0" i="0" dirty="0">
                <a:solidFill>
                  <a:schemeClr val="bg1"/>
                </a:solidFill>
                <a:effectLst/>
                <a:latin typeface="+mj-lt"/>
                <a:cs typeface="Times New Roman" panose="02020603050405020304" pitchFamily="18" charset="0"/>
              </a:rPr>
              <a:t>Deep learning models can be vulnerable to adversarial attacks, where malicious actors intentionally manipulate input data to mislead the model. In the context of malware detection, this vulnerability could be exploited by attackers to evade detection.</a:t>
            </a:r>
          </a:p>
          <a:p>
            <a:pPr marL="0" indent="0" algn="just">
              <a:buNone/>
            </a:pPr>
            <a:endParaRPr lang="en-US" sz="1300" b="0" i="0" dirty="0">
              <a:solidFill>
                <a:schemeClr val="bg1"/>
              </a:solidFill>
              <a:effectLst/>
              <a:latin typeface="+mj-lt"/>
              <a:cs typeface="Times New Roman" panose="02020603050405020304" pitchFamily="18" charset="0"/>
            </a:endParaRPr>
          </a:p>
          <a:p>
            <a:pPr marL="0" indent="0" algn="just">
              <a:buNone/>
            </a:pPr>
            <a:r>
              <a:rPr lang="en-US" sz="1300" b="1" i="0" dirty="0">
                <a:solidFill>
                  <a:schemeClr val="bg1"/>
                </a:solidFill>
                <a:effectLst/>
                <a:latin typeface="+mj-lt"/>
              </a:rPr>
              <a:t>5. </a:t>
            </a:r>
            <a:r>
              <a:rPr lang="en-IN" sz="1300" b="1" i="0" dirty="0">
                <a:solidFill>
                  <a:schemeClr val="bg1"/>
                </a:solidFill>
                <a:effectLst/>
                <a:latin typeface="+mj-lt"/>
              </a:rPr>
              <a:t>Imbalanced Datasets:</a:t>
            </a:r>
            <a:endParaRPr lang="en-US" sz="1300" dirty="0">
              <a:solidFill>
                <a:schemeClr val="bg1"/>
              </a:solidFill>
              <a:latin typeface="+mj-lt"/>
            </a:endParaRPr>
          </a:p>
          <a:p>
            <a:pPr marL="0" indent="0">
              <a:buNone/>
            </a:pPr>
            <a:r>
              <a:rPr lang="en-US" sz="1300" b="0" i="0" dirty="0">
                <a:solidFill>
                  <a:schemeClr val="bg1"/>
                </a:solidFill>
                <a:effectLst/>
                <a:latin typeface="+mj-lt"/>
                <a:cs typeface="Times New Roman" panose="02020603050405020304" pitchFamily="18" charset="0"/>
              </a:rPr>
              <a:t>Malware datasets are often imbalanced, with a small percentage of samples being malicious. Deep learning models can struggle with imbalanced datasets, leading to biased predictions and potentially overlooking minority class samples.</a:t>
            </a:r>
            <a:endParaRPr lang="en-IN" sz="1300" dirty="0">
              <a:solidFill>
                <a:schemeClr val="bg1"/>
              </a:solidFill>
              <a:latin typeface="+mj-lt"/>
              <a:cs typeface="Times New Roman" panose="02020603050405020304" pitchFamily="18" charset="0"/>
            </a:endParaRPr>
          </a:p>
        </p:txBody>
      </p:sp>
    </p:spTree>
    <p:extLst>
      <p:ext uri="{BB962C8B-B14F-4D97-AF65-F5344CB8AC3E}">
        <p14:creationId xmlns:p14="http://schemas.microsoft.com/office/powerpoint/2010/main" val="21434391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fade">
                                      <p:cBhvr>
                                        <p:cTn id="37" dur="500"/>
                                        <p:tgtEl>
                                          <p:spTgt spid="3">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9" end="9"/>
                                            </p:txEl>
                                          </p:spTgt>
                                        </p:tgtEl>
                                        <p:attrNameLst>
                                          <p:attrName>style.visibility</p:attrName>
                                        </p:attrNameLst>
                                      </p:cBhvr>
                                      <p:to>
                                        <p:strVal val="visible"/>
                                      </p:to>
                                    </p:set>
                                    <p:animEffect transition="in" filter="fade">
                                      <p:cBhvr>
                                        <p:cTn id="42" dur="500"/>
                                        <p:tgtEl>
                                          <p:spTgt spid="3">
                                            <p:txEl>
                                              <p:pRg st="9" end="9"/>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animEffect transition="in" filter="fade">
                                      <p:cBhvr>
                                        <p:cTn id="47" dur="500"/>
                                        <p:tgtEl>
                                          <p:spTgt spid="3">
                                            <p:txEl>
                                              <p:pRg st="10" end="10"/>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
                                            <p:txEl>
                                              <p:pRg st="12" end="12"/>
                                            </p:txEl>
                                          </p:spTgt>
                                        </p:tgtEl>
                                        <p:attrNameLst>
                                          <p:attrName>style.visibility</p:attrName>
                                        </p:attrNameLst>
                                      </p:cBhvr>
                                      <p:to>
                                        <p:strVal val="visible"/>
                                      </p:to>
                                    </p:set>
                                    <p:animEffect transition="in" filter="fade">
                                      <p:cBhvr>
                                        <p:cTn id="52" dur="500"/>
                                        <p:tgtEl>
                                          <p:spTgt spid="3">
                                            <p:txEl>
                                              <p:pRg st="12" end="12"/>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3">
                                            <p:txEl>
                                              <p:pRg st="13" end="13"/>
                                            </p:txEl>
                                          </p:spTgt>
                                        </p:tgtEl>
                                        <p:attrNameLst>
                                          <p:attrName>style.visibility</p:attrName>
                                        </p:attrNameLst>
                                      </p:cBhvr>
                                      <p:to>
                                        <p:strVal val="visible"/>
                                      </p:to>
                                    </p:set>
                                    <p:animEffect transition="in" filter="fade">
                                      <p:cBhvr>
                                        <p:cTn id="57" dur="500"/>
                                        <p:tgtEl>
                                          <p:spTgt spid="3">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pic>
        <p:nvPicPr>
          <p:cNvPr id="2" name="Picture 1">
            <a:extLst>
              <a:ext uri="{FF2B5EF4-FFF2-40B4-BE49-F238E27FC236}">
                <a16:creationId xmlns:a16="http://schemas.microsoft.com/office/drawing/2014/main" id="{26AD2797-5C6C-1968-64A0-9485C88E7A7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44" name="Google Shape;144;g12f7af06ad1_0_13"/>
          <p:cNvSpPr txBox="1">
            <a:spLocks noGrp="1"/>
          </p:cNvSpPr>
          <p:nvPr>
            <p:ph type="body" idx="1"/>
          </p:nvPr>
        </p:nvSpPr>
        <p:spPr>
          <a:xfrm>
            <a:off x="508001" y="2477692"/>
            <a:ext cx="6447600" cy="2910600"/>
          </a:xfrm>
          <a:prstGeom prst="rect">
            <a:avLst/>
          </a:prstGeom>
        </p:spPr>
        <p:txBody>
          <a:bodyPr spcFirstLastPara="1" vert="horz" wrap="square" lIns="68569" tIns="34275" rIns="68569" bIns="34275" anchor="t" anchorCtr="0">
            <a:normAutofit/>
          </a:bodyPr>
          <a:lstStyle/>
          <a:p>
            <a:pPr marL="0" indent="0">
              <a:spcBef>
                <a:spcPts val="750"/>
              </a:spcBef>
              <a:buNone/>
            </a:pPr>
            <a:endParaRPr/>
          </a:p>
          <a:p>
            <a:pPr marL="0" indent="0">
              <a:spcBef>
                <a:spcPts val="750"/>
              </a:spcBef>
              <a:buNone/>
            </a:pPr>
            <a:endParaRPr/>
          </a:p>
        </p:txBody>
      </p:sp>
      <p:pic>
        <p:nvPicPr>
          <p:cNvPr id="4" name="Picture 3">
            <a:extLst>
              <a:ext uri="{FF2B5EF4-FFF2-40B4-BE49-F238E27FC236}">
                <a16:creationId xmlns:a16="http://schemas.microsoft.com/office/drawing/2014/main" id="{82955004-E90C-FCE2-670F-D945AE727C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40192" y="849510"/>
            <a:ext cx="2771775" cy="923925"/>
          </a:xfrm>
          <a:prstGeom prst="rect">
            <a:avLst/>
          </a:prstGeom>
        </p:spPr>
      </p:pic>
      <p:pic>
        <p:nvPicPr>
          <p:cNvPr id="6" name="Picture 5">
            <a:extLst>
              <a:ext uri="{FF2B5EF4-FFF2-40B4-BE49-F238E27FC236}">
                <a16:creationId xmlns:a16="http://schemas.microsoft.com/office/drawing/2014/main" id="{26D45FA0-31BB-ED06-7373-143D500DAB7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0150" y="1790104"/>
            <a:ext cx="6743700" cy="380047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pic>
        <p:nvPicPr>
          <p:cNvPr id="2" name="Picture 1">
            <a:extLst>
              <a:ext uri="{FF2B5EF4-FFF2-40B4-BE49-F238E27FC236}">
                <a16:creationId xmlns:a16="http://schemas.microsoft.com/office/drawing/2014/main" id="{19B77842-82A6-F5CA-B6B6-24A60A84B25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068" y="0"/>
            <a:ext cx="9144000" cy="6858000"/>
          </a:xfrm>
          <a:prstGeom prst="rect">
            <a:avLst/>
          </a:prstGeom>
        </p:spPr>
      </p:pic>
      <p:sp>
        <p:nvSpPr>
          <p:cNvPr id="151" name="Google Shape;151;g12f7af06ad1_0_7"/>
          <p:cNvSpPr txBox="1">
            <a:spLocks noGrp="1"/>
          </p:cNvSpPr>
          <p:nvPr>
            <p:ph type="title"/>
          </p:nvPr>
        </p:nvSpPr>
        <p:spPr>
          <a:xfrm>
            <a:off x="1081691" y="824064"/>
            <a:ext cx="6447600" cy="990675"/>
          </a:xfrm>
          <a:prstGeom prst="rect">
            <a:avLst/>
          </a:prstGeom>
        </p:spPr>
        <p:txBody>
          <a:bodyPr spcFirstLastPara="1" vert="horz" wrap="square" lIns="68569" tIns="34275" rIns="68569" bIns="34275" anchor="t" anchorCtr="0">
            <a:normAutofit/>
          </a:bodyPr>
          <a:lstStyle/>
          <a:p>
            <a:pPr>
              <a:spcBef>
                <a:spcPts val="0"/>
              </a:spcBef>
            </a:pPr>
            <a:r>
              <a:rPr lang="en-IN" b="1" dirty="0" err="1">
                <a:solidFill>
                  <a:schemeClr val="bg1"/>
                </a:solidFill>
              </a:rPr>
              <a:t>Tensorflow</a:t>
            </a:r>
            <a:endParaRPr b="1" dirty="0">
              <a:solidFill>
                <a:schemeClr val="bg1"/>
              </a:solidFill>
            </a:endParaRPr>
          </a:p>
        </p:txBody>
      </p:sp>
      <p:sp>
        <p:nvSpPr>
          <p:cNvPr id="152" name="Google Shape;152;g12f7af06ad1_0_7"/>
          <p:cNvSpPr txBox="1">
            <a:spLocks noGrp="1"/>
          </p:cNvSpPr>
          <p:nvPr>
            <p:ph type="body" idx="1"/>
          </p:nvPr>
        </p:nvSpPr>
        <p:spPr>
          <a:xfrm>
            <a:off x="301658" y="1973699"/>
            <a:ext cx="7885739" cy="4719331"/>
          </a:xfrm>
          <a:prstGeom prst="rect">
            <a:avLst/>
          </a:prstGeom>
        </p:spPr>
        <p:txBody>
          <a:bodyPr spcFirstLastPara="1" vert="horz" wrap="square" lIns="68569" tIns="34275" rIns="68569" bIns="34275" anchor="t" anchorCtr="0">
            <a:noAutofit/>
          </a:bodyPr>
          <a:lstStyle/>
          <a:p>
            <a:pPr marL="0" indent="0">
              <a:lnSpc>
                <a:spcPct val="150000"/>
              </a:lnSpc>
              <a:spcBef>
                <a:spcPts val="1500"/>
              </a:spcBef>
              <a:buNone/>
            </a:pPr>
            <a:r>
              <a:rPr lang="en-US" sz="1600" dirty="0">
                <a:solidFill>
                  <a:schemeClr val="bg1"/>
                </a:solidFill>
                <a:latin typeface="Times New Roman" panose="02020603050405020304" pitchFamily="18" charset="0"/>
                <a:cs typeface="Times New Roman" panose="02020603050405020304" pitchFamily="18" charset="0"/>
              </a:rPr>
              <a:t>TensorFlow is an open-source machine learning library developed by the Google Brain team. It provides a comprehensive ecosystem of tools, libraries, and community resources for building and deploying machine learning models. TensorFlow is designed to be flexible, scalable, and suitable for a wide range of machine learning tasks.</a:t>
            </a:r>
          </a:p>
          <a:p>
            <a:pPr marL="228600" indent="-228600">
              <a:lnSpc>
                <a:spcPct val="150000"/>
              </a:lnSpc>
              <a:spcBef>
                <a:spcPts val="1500"/>
              </a:spcBef>
              <a:buAutoNum type="arabicPeriod"/>
            </a:pPr>
            <a:r>
              <a:rPr lang="en-US" sz="1100" b="1" dirty="0">
                <a:solidFill>
                  <a:schemeClr val="bg1"/>
                </a:solidFill>
              </a:rPr>
              <a:t>Flexibility:</a:t>
            </a:r>
            <a:r>
              <a:rPr lang="en-US" sz="1100" dirty="0">
                <a:solidFill>
                  <a:schemeClr val="bg1"/>
                </a:solidFill>
              </a:rPr>
              <a:t> TensorFlow supports a variety of machine learning tasks, including but not limited to deep learning, neural networks, natural language processing, and computer vision.</a:t>
            </a:r>
          </a:p>
          <a:p>
            <a:pPr marL="228600" indent="-228600">
              <a:lnSpc>
                <a:spcPct val="150000"/>
              </a:lnSpc>
              <a:spcBef>
                <a:spcPts val="1500"/>
              </a:spcBef>
              <a:buAutoNum type="arabicPeriod"/>
            </a:pPr>
            <a:r>
              <a:rPr lang="en-US" sz="1200" b="1" dirty="0">
                <a:solidFill>
                  <a:schemeClr val="bg1"/>
                </a:solidFill>
                <a:latin typeface="Times New Roman" panose="02020603050405020304" pitchFamily="18" charset="0"/>
                <a:cs typeface="Times New Roman" panose="02020603050405020304" pitchFamily="18" charset="0"/>
              </a:rPr>
              <a:t>Scalability:</a:t>
            </a:r>
            <a:r>
              <a:rPr lang="en-US" sz="1200" dirty="0">
                <a:solidFill>
                  <a:schemeClr val="bg1"/>
                </a:solidFill>
                <a:latin typeface="Times New Roman" panose="02020603050405020304" pitchFamily="18" charset="0"/>
                <a:cs typeface="Times New Roman" panose="02020603050405020304" pitchFamily="18" charset="0"/>
              </a:rPr>
              <a:t> TensorFlow is designed to scale seamlessly across different hardware platforms, from CPUs to GPUs and TPUs (Tensor Processing Units). </a:t>
            </a:r>
          </a:p>
          <a:p>
            <a:pPr marL="228600" indent="-228600">
              <a:lnSpc>
                <a:spcPct val="150000"/>
              </a:lnSpc>
              <a:spcBef>
                <a:spcPts val="1500"/>
              </a:spcBef>
              <a:buAutoNum type="arabicPeriod"/>
            </a:pPr>
            <a:r>
              <a:rPr lang="en-US" sz="1200" b="1" dirty="0" err="1">
                <a:solidFill>
                  <a:schemeClr val="bg1"/>
                </a:solidFill>
                <a:latin typeface="Times New Roman" panose="02020603050405020304" pitchFamily="18" charset="0"/>
                <a:cs typeface="Times New Roman" panose="02020603050405020304" pitchFamily="18" charset="0"/>
              </a:rPr>
              <a:t>Keras</a:t>
            </a:r>
            <a:r>
              <a:rPr lang="en-US" sz="1200" b="1" dirty="0">
                <a:solidFill>
                  <a:schemeClr val="bg1"/>
                </a:solidFill>
                <a:latin typeface="Times New Roman" panose="02020603050405020304" pitchFamily="18" charset="0"/>
                <a:cs typeface="Times New Roman" panose="02020603050405020304" pitchFamily="18" charset="0"/>
              </a:rPr>
              <a:t> Integration:</a:t>
            </a:r>
            <a:r>
              <a:rPr lang="en-US" sz="1200" dirty="0">
                <a:solidFill>
                  <a:schemeClr val="bg1"/>
                </a:solidFill>
                <a:latin typeface="Times New Roman" panose="02020603050405020304" pitchFamily="18" charset="0"/>
                <a:cs typeface="Times New Roman" panose="02020603050405020304" pitchFamily="18" charset="0"/>
              </a:rPr>
              <a:t> TensorFlow seamlessly integrates with </a:t>
            </a:r>
            <a:r>
              <a:rPr lang="en-US" sz="1200" dirty="0" err="1">
                <a:solidFill>
                  <a:schemeClr val="bg1"/>
                </a:solidFill>
                <a:latin typeface="Times New Roman" panose="02020603050405020304" pitchFamily="18" charset="0"/>
                <a:cs typeface="Times New Roman" panose="02020603050405020304" pitchFamily="18" charset="0"/>
              </a:rPr>
              <a:t>Keras</a:t>
            </a:r>
            <a:r>
              <a:rPr lang="en-US" sz="1200" dirty="0">
                <a:solidFill>
                  <a:schemeClr val="bg1"/>
                </a:solidFill>
                <a:latin typeface="Times New Roman" panose="02020603050405020304" pitchFamily="18" charset="0"/>
                <a:cs typeface="Times New Roman" panose="02020603050405020304" pitchFamily="18" charset="0"/>
              </a:rPr>
              <a:t>, a high-level neural networks API. </a:t>
            </a:r>
            <a:r>
              <a:rPr lang="en-US" sz="1200" dirty="0" err="1">
                <a:solidFill>
                  <a:schemeClr val="bg1"/>
                </a:solidFill>
                <a:latin typeface="Times New Roman" panose="02020603050405020304" pitchFamily="18" charset="0"/>
                <a:cs typeface="Times New Roman" panose="02020603050405020304" pitchFamily="18" charset="0"/>
              </a:rPr>
              <a:t>Keras</a:t>
            </a:r>
            <a:r>
              <a:rPr lang="en-US" sz="1200" dirty="0">
                <a:solidFill>
                  <a:schemeClr val="bg1"/>
                </a:solidFill>
                <a:latin typeface="Times New Roman" panose="02020603050405020304" pitchFamily="18" charset="0"/>
                <a:cs typeface="Times New Roman" panose="02020603050405020304" pitchFamily="18" charset="0"/>
              </a:rPr>
              <a:t> is now the official high-level API of TensorFlow, making it easy to build, train, and deploy deep learning models.</a:t>
            </a:r>
            <a:endParaRPr sz="1200" dirty="0">
              <a:solidFill>
                <a:schemeClr val="bg1"/>
              </a:solidFill>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1"/>
                                        </p:tgtEl>
                                        <p:attrNameLst>
                                          <p:attrName>style.visibility</p:attrName>
                                        </p:attrNameLst>
                                      </p:cBhvr>
                                      <p:to>
                                        <p:strVal val="visible"/>
                                      </p:to>
                                    </p:set>
                                    <p:animEffect transition="in" filter="fade">
                                      <p:cBhvr>
                                        <p:cTn id="7" dur="500"/>
                                        <p:tgtEl>
                                          <p:spTgt spid="15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52">
                                            <p:txEl>
                                              <p:pRg st="0" end="0"/>
                                            </p:txEl>
                                          </p:spTgt>
                                        </p:tgtEl>
                                        <p:attrNameLst>
                                          <p:attrName>style.visibility</p:attrName>
                                        </p:attrNameLst>
                                      </p:cBhvr>
                                      <p:to>
                                        <p:strVal val="visible"/>
                                      </p:to>
                                    </p:set>
                                    <p:animEffect transition="in" filter="fade">
                                      <p:cBhvr>
                                        <p:cTn id="12" dur="500"/>
                                        <p:tgtEl>
                                          <p:spTgt spid="152">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52">
                                            <p:txEl>
                                              <p:pRg st="1" end="1"/>
                                            </p:txEl>
                                          </p:spTgt>
                                        </p:tgtEl>
                                        <p:attrNameLst>
                                          <p:attrName>style.visibility</p:attrName>
                                        </p:attrNameLst>
                                      </p:cBhvr>
                                      <p:to>
                                        <p:strVal val="visible"/>
                                      </p:to>
                                    </p:set>
                                    <p:animEffect transition="in" filter="fade">
                                      <p:cBhvr>
                                        <p:cTn id="17" dur="500"/>
                                        <p:tgtEl>
                                          <p:spTgt spid="152">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52">
                                            <p:txEl>
                                              <p:pRg st="2" end="2"/>
                                            </p:txEl>
                                          </p:spTgt>
                                        </p:tgtEl>
                                        <p:attrNameLst>
                                          <p:attrName>style.visibility</p:attrName>
                                        </p:attrNameLst>
                                      </p:cBhvr>
                                      <p:to>
                                        <p:strVal val="visible"/>
                                      </p:to>
                                    </p:set>
                                    <p:animEffect transition="in" filter="fade">
                                      <p:cBhvr>
                                        <p:cTn id="22" dur="500"/>
                                        <p:tgtEl>
                                          <p:spTgt spid="152">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52">
                                            <p:txEl>
                                              <p:pRg st="3" end="3"/>
                                            </p:txEl>
                                          </p:spTgt>
                                        </p:tgtEl>
                                        <p:attrNameLst>
                                          <p:attrName>style.visibility</p:attrName>
                                        </p:attrNameLst>
                                      </p:cBhvr>
                                      <p:to>
                                        <p:strVal val="visible"/>
                                      </p:to>
                                    </p:set>
                                    <p:animEffect transition="in" filter="fade">
                                      <p:cBhvr>
                                        <p:cTn id="27" dur="500"/>
                                        <p:tgtEl>
                                          <p:spTgt spid="15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1" grpId="0"/>
      <p:bldP spid="152"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pic>
        <p:nvPicPr>
          <p:cNvPr id="2" name="Picture 1">
            <a:extLst>
              <a:ext uri="{FF2B5EF4-FFF2-40B4-BE49-F238E27FC236}">
                <a16:creationId xmlns:a16="http://schemas.microsoft.com/office/drawing/2014/main" id="{071912AA-8BA1-1C66-0FE1-5C1DD9170F0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57" name="Google Shape;157;gf604beb771_0_534"/>
          <p:cNvSpPr txBox="1">
            <a:spLocks noGrp="1"/>
          </p:cNvSpPr>
          <p:nvPr>
            <p:ph type="title"/>
          </p:nvPr>
        </p:nvSpPr>
        <p:spPr>
          <a:xfrm>
            <a:off x="789348" y="1576913"/>
            <a:ext cx="6447600" cy="1334925"/>
          </a:xfrm>
          <a:prstGeom prst="rect">
            <a:avLst/>
          </a:prstGeom>
        </p:spPr>
        <p:txBody>
          <a:bodyPr spcFirstLastPara="1" vert="horz" wrap="square" lIns="68569" tIns="34275" rIns="68569" bIns="34275" anchor="t" anchorCtr="0">
            <a:normAutofit/>
          </a:bodyPr>
          <a:lstStyle/>
          <a:p>
            <a:pPr>
              <a:lnSpc>
                <a:spcPct val="123529"/>
              </a:lnSpc>
              <a:spcBef>
                <a:spcPts val="2175"/>
              </a:spcBef>
            </a:pPr>
            <a:r>
              <a:rPr lang="en-IN" sz="2000" b="1" dirty="0">
                <a:solidFill>
                  <a:schemeClr val="bg1"/>
                </a:solidFill>
                <a:latin typeface="Arial"/>
                <a:ea typeface="Arial"/>
                <a:cs typeface="Arial"/>
                <a:sym typeface="Arial"/>
              </a:rPr>
              <a:t>Why is it important to detect Malware?</a:t>
            </a:r>
            <a:endParaRPr sz="2000" b="1" dirty="0">
              <a:solidFill>
                <a:schemeClr val="bg1"/>
              </a:solidFill>
              <a:latin typeface="Arial"/>
              <a:ea typeface="Arial"/>
              <a:cs typeface="Arial"/>
              <a:sym typeface="Arial"/>
            </a:endParaRPr>
          </a:p>
          <a:p>
            <a:pPr>
              <a:spcBef>
                <a:spcPts val="0"/>
              </a:spcBef>
            </a:pPr>
            <a:endParaRPr sz="1238" dirty="0">
              <a:solidFill>
                <a:srgbClr val="292929"/>
              </a:solidFill>
              <a:latin typeface="Arial"/>
              <a:ea typeface="Arial"/>
              <a:cs typeface="Arial"/>
              <a:sym typeface="Arial"/>
            </a:endParaRPr>
          </a:p>
        </p:txBody>
      </p:sp>
      <p:sp>
        <p:nvSpPr>
          <p:cNvPr id="158" name="Google Shape;158;gf604beb771_0_534"/>
          <p:cNvSpPr txBox="1">
            <a:spLocks noGrp="1"/>
          </p:cNvSpPr>
          <p:nvPr>
            <p:ph type="body" idx="1"/>
          </p:nvPr>
        </p:nvSpPr>
        <p:spPr>
          <a:xfrm>
            <a:off x="789348" y="2370486"/>
            <a:ext cx="7665335" cy="3369131"/>
          </a:xfrm>
          <a:prstGeom prst="rect">
            <a:avLst/>
          </a:prstGeom>
        </p:spPr>
        <p:txBody>
          <a:bodyPr spcFirstLastPara="1" vert="horz" wrap="square" lIns="68569" tIns="34275" rIns="68569" bIns="34275" anchor="t" anchorCtr="0">
            <a:noAutofit/>
          </a:bodyPr>
          <a:lstStyle/>
          <a:p>
            <a:pPr marL="0" indent="0">
              <a:lnSpc>
                <a:spcPct val="150000"/>
              </a:lnSpc>
              <a:spcBef>
                <a:spcPts val="1050"/>
              </a:spcBef>
              <a:buNone/>
            </a:pPr>
            <a:r>
              <a:rPr lang="en-IN" sz="1800" dirty="0">
                <a:solidFill>
                  <a:schemeClr val="bg1"/>
                </a:solidFill>
                <a:latin typeface="+mj-lt"/>
                <a:ea typeface="Georgia"/>
                <a:cs typeface="Georgia"/>
                <a:sym typeface="Georgia"/>
              </a:rPr>
              <a:t>Malware is one of the most serious security threats on the Internet today. In fact, most Internet problems such as spam e-mails and denial of service attacks have malware as their underlying cause. That is, computers that are compromised with malware are often networked together to form botnets, and many attacks are launched using these malicious, attacker-controlled networks.</a:t>
            </a:r>
            <a:endParaRPr sz="1800" dirty="0">
              <a:solidFill>
                <a:schemeClr val="bg1"/>
              </a:solidFill>
              <a:latin typeface="+mj-lt"/>
              <a:ea typeface="Georgia"/>
              <a:cs typeface="Georgia"/>
              <a:sym typeface="Georgia"/>
            </a:endParaRPr>
          </a:p>
          <a:p>
            <a:pPr marL="0" indent="0">
              <a:lnSpc>
                <a:spcPct val="150000"/>
              </a:lnSpc>
              <a:spcBef>
                <a:spcPts val="2400"/>
              </a:spcBef>
              <a:buNone/>
            </a:pPr>
            <a:r>
              <a:rPr lang="en-IN" sz="1800" dirty="0">
                <a:solidFill>
                  <a:schemeClr val="bg1"/>
                </a:solidFill>
                <a:latin typeface="+mj-lt"/>
                <a:ea typeface="Georgia"/>
                <a:cs typeface="Georgia"/>
                <a:sym typeface="Georgia"/>
              </a:rPr>
              <a:t>In order to deal with the new malware generated, new techniques to detect them and prevent any damage caused by them.</a:t>
            </a:r>
            <a:endParaRPr sz="1800" dirty="0">
              <a:solidFill>
                <a:schemeClr val="bg1"/>
              </a:solidFill>
              <a:latin typeface="+mj-lt"/>
              <a:ea typeface="Georgia"/>
              <a:cs typeface="Georgia"/>
              <a:sym typeface="Georgia"/>
            </a:endParaRPr>
          </a:p>
          <a:p>
            <a:pPr marL="0" indent="0">
              <a:spcBef>
                <a:spcPts val="750"/>
              </a:spcBef>
              <a:buNone/>
            </a:pPr>
            <a:endParaRPr sz="1350"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7"/>
                                        </p:tgtEl>
                                        <p:attrNameLst>
                                          <p:attrName>style.visibility</p:attrName>
                                        </p:attrNameLst>
                                      </p:cBhvr>
                                      <p:to>
                                        <p:strVal val="visible"/>
                                      </p:to>
                                    </p:set>
                                    <p:animEffect transition="in" filter="fade">
                                      <p:cBhvr>
                                        <p:cTn id="7" dur="500"/>
                                        <p:tgtEl>
                                          <p:spTgt spid="15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58">
                                            <p:txEl>
                                              <p:pRg st="0" end="0"/>
                                            </p:txEl>
                                          </p:spTgt>
                                        </p:tgtEl>
                                        <p:attrNameLst>
                                          <p:attrName>style.visibility</p:attrName>
                                        </p:attrNameLst>
                                      </p:cBhvr>
                                      <p:to>
                                        <p:strVal val="visible"/>
                                      </p:to>
                                    </p:set>
                                    <p:animEffect transition="in" filter="fade">
                                      <p:cBhvr>
                                        <p:cTn id="12" dur="500"/>
                                        <p:tgtEl>
                                          <p:spTgt spid="158">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58">
                                            <p:txEl>
                                              <p:pRg st="1" end="1"/>
                                            </p:txEl>
                                          </p:spTgt>
                                        </p:tgtEl>
                                        <p:attrNameLst>
                                          <p:attrName>style.visibility</p:attrName>
                                        </p:attrNameLst>
                                      </p:cBhvr>
                                      <p:to>
                                        <p:strVal val="visible"/>
                                      </p:to>
                                    </p:set>
                                    <p:animEffect transition="in" filter="fade">
                                      <p:cBhvr>
                                        <p:cTn id="17" dur="500"/>
                                        <p:tgtEl>
                                          <p:spTgt spid="15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7" grpId="0"/>
      <p:bldP spid="158"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42A3AC4-3C17-67A3-8F48-B5BA69DCE96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068" y="0"/>
            <a:ext cx="9144000" cy="6858000"/>
          </a:xfrm>
          <a:prstGeom prst="rect">
            <a:avLst/>
          </a:prstGeom>
        </p:spPr>
      </p:pic>
      <p:pic>
        <p:nvPicPr>
          <p:cNvPr id="4" name="image5.png">
            <a:extLst>
              <a:ext uri="{FF2B5EF4-FFF2-40B4-BE49-F238E27FC236}">
                <a16:creationId xmlns:a16="http://schemas.microsoft.com/office/drawing/2014/main" id="{76CE280D-890C-21C9-811E-772A8DB5E509}"/>
              </a:ext>
            </a:extLst>
          </p:cNvPr>
          <p:cNvPicPr>
            <a:picLocks noChangeAspect="1"/>
          </p:cNvPicPr>
          <p:nvPr/>
        </p:nvPicPr>
        <p:blipFill rotWithShape="1">
          <a:blip r:embed="rId3" cstate="print"/>
          <a:srcRect l="1" r="1" b="8025"/>
          <a:stretch/>
        </p:blipFill>
        <p:spPr>
          <a:xfrm>
            <a:off x="1609062" y="1425359"/>
            <a:ext cx="6286116" cy="4280245"/>
          </a:xfrm>
          <a:prstGeom prst="rect">
            <a:avLst/>
          </a:prstGeom>
        </p:spPr>
      </p:pic>
      <p:sp>
        <p:nvSpPr>
          <p:cNvPr id="5" name="TextBox 4">
            <a:extLst>
              <a:ext uri="{FF2B5EF4-FFF2-40B4-BE49-F238E27FC236}">
                <a16:creationId xmlns:a16="http://schemas.microsoft.com/office/drawing/2014/main" id="{ED554C32-A23A-BA65-A5C6-6E62E2320E34}"/>
              </a:ext>
            </a:extLst>
          </p:cNvPr>
          <p:cNvSpPr txBox="1"/>
          <p:nvPr/>
        </p:nvSpPr>
        <p:spPr>
          <a:xfrm>
            <a:off x="1609062" y="327959"/>
            <a:ext cx="6184231" cy="769441"/>
          </a:xfrm>
          <a:prstGeom prst="rect">
            <a:avLst/>
          </a:prstGeom>
          <a:noFill/>
        </p:spPr>
        <p:txBody>
          <a:bodyPr wrap="square" rtlCol="0">
            <a:spAutoFit/>
          </a:bodyPr>
          <a:lstStyle/>
          <a:p>
            <a:pPr algn="ctr"/>
            <a:r>
              <a:rPr lang="en-IN" sz="4400" b="1" dirty="0">
                <a:solidFill>
                  <a:schemeClr val="bg1"/>
                </a:solidFill>
                <a:latin typeface="+mj-lt"/>
                <a:cs typeface="Times New Roman" panose="02020603050405020304" pitchFamily="18" charset="0"/>
              </a:rPr>
              <a:t>SCREENSHOTS</a:t>
            </a:r>
          </a:p>
        </p:txBody>
      </p:sp>
      <p:sp>
        <p:nvSpPr>
          <p:cNvPr id="6" name="TextBox 5">
            <a:extLst>
              <a:ext uri="{FF2B5EF4-FFF2-40B4-BE49-F238E27FC236}">
                <a16:creationId xmlns:a16="http://schemas.microsoft.com/office/drawing/2014/main" id="{E4893CCB-82FD-BBC7-773A-143C0E4D7611}"/>
              </a:ext>
            </a:extLst>
          </p:cNvPr>
          <p:cNvSpPr txBox="1"/>
          <p:nvPr/>
        </p:nvSpPr>
        <p:spPr>
          <a:xfrm>
            <a:off x="1409870" y="5883710"/>
            <a:ext cx="7134666" cy="646331"/>
          </a:xfrm>
          <a:prstGeom prst="rect">
            <a:avLst/>
          </a:prstGeom>
          <a:noFill/>
        </p:spPr>
        <p:txBody>
          <a:bodyPr wrap="square" rtlCol="0">
            <a:spAutoFit/>
          </a:bodyPr>
          <a:lstStyle/>
          <a:p>
            <a:pPr algn="ctr"/>
            <a:r>
              <a:rPr lang="en-IN" dirty="0">
                <a:solidFill>
                  <a:schemeClr val="bg1"/>
                </a:solidFill>
                <a:latin typeface="Times New Roman" panose="02020603050405020304" pitchFamily="18" charset="0"/>
                <a:cs typeface="Times New Roman" panose="02020603050405020304" pitchFamily="18" charset="0"/>
              </a:rPr>
              <a:t>Fig  1  </a:t>
            </a:r>
          </a:p>
          <a:p>
            <a:pPr algn="ctr"/>
            <a:r>
              <a:rPr lang="en-IN" dirty="0">
                <a:solidFill>
                  <a:schemeClr val="bg1"/>
                </a:solidFill>
                <a:latin typeface="Times New Roman" panose="02020603050405020304" pitchFamily="18" charset="0"/>
                <a:cs typeface="Times New Roman" panose="02020603050405020304" pitchFamily="18" charset="0"/>
              </a:rPr>
              <a:t>Screenshot of the Web Page </a:t>
            </a:r>
          </a:p>
        </p:txBody>
      </p:sp>
    </p:spTree>
    <p:extLst>
      <p:ext uri="{BB962C8B-B14F-4D97-AF65-F5344CB8AC3E}">
        <p14:creationId xmlns:p14="http://schemas.microsoft.com/office/powerpoint/2010/main" val="26283158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2F9B92F-E1C2-3EC9-CD31-E39089C2DE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grpSp>
        <p:nvGrpSpPr>
          <p:cNvPr id="4" name="Group 2">
            <a:extLst>
              <a:ext uri="{FF2B5EF4-FFF2-40B4-BE49-F238E27FC236}">
                <a16:creationId xmlns:a16="http://schemas.microsoft.com/office/drawing/2014/main" id="{47A140B7-9EAF-E7D6-D33C-0B47B906F3BC}"/>
              </a:ext>
            </a:extLst>
          </p:cNvPr>
          <p:cNvGrpSpPr>
            <a:grpSpLocks/>
          </p:cNvGrpSpPr>
          <p:nvPr/>
        </p:nvGrpSpPr>
        <p:grpSpPr bwMode="auto">
          <a:xfrm>
            <a:off x="1217529" y="832518"/>
            <a:ext cx="7000040" cy="4810292"/>
            <a:chOff x="2262" y="195"/>
            <a:chExt cx="7674" cy="4734"/>
          </a:xfrm>
        </p:grpSpPr>
        <p:pic>
          <p:nvPicPr>
            <p:cNvPr id="1027" name="Picture 3">
              <a:extLst>
                <a:ext uri="{FF2B5EF4-FFF2-40B4-BE49-F238E27FC236}">
                  <a16:creationId xmlns:a16="http://schemas.microsoft.com/office/drawing/2014/main" id="{D2B82BBA-D946-1C1F-A7D0-E6FB891103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61" y="195"/>
              <a:ext cx="7674" cy="473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BC2F879F-6DDC-FC8C-DD7A-AF37A9B53B6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44" y="275"/>
              <a:ext cx="7427" cy="4492"/>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5">
              <a:extLst>
                <a:ext uri="{FF2B5EF4-FFF2-40B4-BE49-F238E27FC236}">
                  <a16:creationId xmlns:a16="http://schemas.microsoft.com/office/drawing/2014/main" id="{5C604C9C-2215-E4F6-7FAA-B9190D7E30BE}"/>
                </a:ext>
              </a:extLst>
            </p:cNvPr>
            <p:cNvSpPr>
              <a:spLocks noChangeArrowheads="1"/>
            </p:cNvSpPr>
            <p:nvPr/>
          </p:nvSpPr>
          <p:spPr bwMode="auto">
            <a:xfrm>
              <a:off x="2314" y="245"/>
              <a:ext cx="7487" cy="4552"/>
            </a:xfrm>
            <a:prstGeom prst="rect">
              <a:avLst/>
            </a:prstGeom>
            <a:noFill/>
            <a:ln w="381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lgn="ctr"/>
              <a:endParaRPr lang="en-IN"/>
            </a:p>
          </p:txBody>
        </p:sp>
      </p:grpSp>
      <p:sp>
        <p:nvSpPr>
          <p:cNvPr id="6" name="TextBox 5">
            <a:extLst>
              <a:ext uri="{FF2B5EF4-FFF2-40B4-BE49-F238E27FC236}">
                <a16:creationId xmlns:a16="http://schemas.microsoft.com/office/drawing/2014/main" id="{331B3B74-04B3-8149-908E-4F2C2BDFA1E9}"/>
              </a:ext>
            </a:extLst>
          </p:cNvPr>
          <p:cNvSpPr txBox="1"/>
          <p:nvPr/>
        </p:nvSpPr>
        <p:spPr>
          <a:xfrm>
            <a:off x="1951521" y="5702316"/>
            <a:ext cx="5835316" cy="646331"/>
          </a:xfrm>
          <a:prstGeom prst="rect">
            <a:avLst/>
          </a:prstGeom>
          <a:noFill/>
        </p:spPr>
        <p:txBody>
          <a:bodyPr wrap="square" rtlCol="0">
            <a:spAutoFit/>
          </a:bodyPr>
          <a:lstStyle/>
          <a:p>
            <a:pPr algn="ctr"/>
            <a:r>
              <a:rPr lang="en-IN" dirty="0">
                <a:solidFill>
                  <a:schemeClr val="bg1"/>
                </a:solidFill>
                <a:latin typeface="Times New Roman" panose="02020603050405020304" pitchFamily="18" charset="0"/>
                <a:cs typeface="Times New Roman" panose="02020603050405020304" pitchFamily="18" charset="0"/>
              </a:rPr>
              <a:t>Fig 2</a:t>
            </a:r>
          </a:p>
          <a:p>
            <a:pPr algn="ctr"/>
            <a:r>
              <a:rPr lang="en-IN" dirty="0">
                <a:solidFill>
                  <a:schemeClr val="bg1"/>
                </a:solidFill>
                <a:latin typeface="Times New Roman" panose="02020603050405020304" pitchFamily="18" charset="0"/>
                <a:cs typeface="Times New Roman" panose="02020603050405020304" pitchFamily="18" charset="0"/>
              </a:rPr>
              <a:t>Screenshot of the code snippet created using the flask</a:t>
            </a:r>
          </a:p>
        </p:txBody>
      </p:sp>
    </p:spTree>
    <p:extLst>
      <p:ext uri="{BB962C8B-B14F-4D97-AF65-F5344CB8AC3E}">
        <p14:creationId xmlns:p14="http://schemas.microsoft.com/office/powerpoint/2010/main" val="29392361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BA40413-86A3-BCD9-A6DA-CD053F2B3AF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 name="Rectangle 5">
            <a:extLst>
              <a:ext uri="{FF2B5EF4-FFF2-40B4-BE49-F238E27FC236}">
                <a16:creationId xmlns:a16="http://schemas.microsoft.com/office/drawing/2014/main" id="{ED6E8A0B-85AF-4802-309F-178FBB8BCA81}"/>
              </a:ext>
            </a:extLst>
          </p:cNvPr>
          <p:cNvSpPr>
            <a:spLocks noChangeArrowheads="1"/>
          </p:cNvSpPr>
          <p:nvPr/>
        </p:nvSpPr>
        <p:spPr bwMode="auto">
          <a:xfrm>
            <a:off x="344905" y="271512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grpSp>
        <p:nvGrpSpPr>
          <p:cNvPr id="5" name="Group 1">
            <a:extLst>
              <a:ext uri="{FF2B5EF4-FFF2-40B4-BE49-F238E27FC236}">
                <a16:creationId xmlns:a16="http://schemas.microsoft.com/office/drawing/2014/main" id="{FECF6F83-9697-61CD-97BC-781A2462845E}"/>
              </a:ext>
            </a:extLst>
          </p:cNvPr>
          <p:cNvGrpSpPr>
            <a:grpSpLocks/>
          </p:cNvGrpSpPr>
          <p:nvPr/>
        </p:nvGrpSpPr>
        <p:grpSpPr bwMode="auto">
          <a:xfrm>
            <a:off x="432785" y="2211293"/>
            <a:ext cx="3995739" cy="2966464"/>
            <a:chOff x="0" y="0"/>
            <a:chExt cx="7274" cy="5374"/>
          </a:xfrm>
        </p:grpSpPr>
        <p:pic>
          <p:nvPicPr>
            <p:cNvPr id="2052" name="Picture 4">
              <a:extLst>
                <a:ext uri="{FF2B5EF4-FFF2-40B4-BE49-F238E27FC236}">
                  <a16:creationId xmlns:a16="http://schemas.microsoft.com/office/drawing/2014/main" id="{32B8B7F5-3C9B-FF26-55CE-19FEFF3D063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7274" cy="5374"/>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a:extLst>
                <a:ext uri="{FF2B5EF4-FFF2-40B4-BE49-F238E27FC236}">
                  <a16:creationId xmlns:a16="http://schemas.microsoft.com/office/drawing/2014/main" id="{BFC0586B-FF3A-7401-34BC-C90A7547E49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 y="82"/>
              <a:ext cx="7027" cy="5128"/>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2">
              <a:extLst>
                <a:ext uri="{FF2B5EF4-FFF2-40B4-BE49-F238E27FC236}">
                  <a16:creationId xmlns:a16="http://schemas.microsoft.com/office/drawing/2014/main" id="{69334C3A-0F07-384A-0077-2AB7CEF9C711}"/>
                </a:ext>
              </a:extLst>
            </p:cNvPr>
            <p:cNvSpPr>
              <a:spLocks noChangeArrowheads="1"/>
            </p:cNvSpPr>
            <p:nvPr/>
          </p:nvSpPr>
          <p:spPr bwMode="auto">
            <a:xfrm>
              <a:off x="53" y="52"/>
              <a:ext cx="7087" cy="5188"/>
            </a:xfrm>
            <a:prstGeom prst="rect">
              <a:avLst/>
            </a:prstGeom>
            <a:noFill/>
            <a:ln w="381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grpSp>
      <p:grpSp>
        <p:nvGrpSpPr>
          <p:cNvPr id="7" name="Group 6">
            <a:extLst>
              <a:ext uri="{FF2B5EF4-FFF2-40B4-BE49-F238E27FC236}">
                <a16:creationId xmlns:a16="http://schemas.microsoft.com/office/drawing/2014/main" id="{A46539C8-2F83-A760-DBBC-B8EBDBAEE2E8}"/>
              </a:ext>
            </a:extLst>
          </p:cNvPr>
          <p:cNvGrpSpPr>
            <a:grpSpLocks/>
          </p:cNvGrpSpPr>
          <p:nvPr/>
        </p:nvGrpSpPr>
        <p:grpSpPr bwMode="auto">
          <a:xfrm>
            <a:off x="4861309" y="2211293"/>
            <a:ext cx="3995738" cy="2998787"/>
            <a:chOff x="2952" y="236"/>
            <a:chExt cx="6294" cy="4724"/>
          </a:xfrm>
        </p:grpSpPr>
        <p:pic>
          <p:nvPicPr>
            <p:cNvPr id="2055" name="Picture 7">
              <a:extLst>
                <a:ext uri="{FF2B5EF4-FFF2-40B4-BE49-F238E27FC236}">
                  <a16:creationId xmlns:a16="http://schemas.microsoft.com/office/drawing/2014/main" id="{40F1671C-A325-E5DC-A32B-003B17D2A99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51" y="236"/>
              <a:ext cx="6294" cy="4724"/>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DEA51C86-8516-6FCE-D647-D9F269FFC22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69" y="451"/>
              <a:ext cx="5751" cy="4184"/>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9">
              <a:extLst>
                <a:ext uri="{FF2B5EF4-FFF2-40B4-BE49-F238E27FC236}">
                  <a16:creationId xmlns:a16="http://schemas.microsoft.com/office/drawing/2014/main" id="{04815CC5-5CC8-2A20-68B0-DC2409B534E4}"/>
                </a:ext>
              </a:extLst>
            </p:cNvPr>
            <p:cNvSpPr>
              <a:spLocks noChangeArrowheads="1"/>
            </p:cNvSpPr>
            <p:nvPr/>
          </p:nvSpPr>
          <p:spPr bwMode="auto">
            <a:xfrm>
              <a:off x="3069" y="351"/>
              <a:ext cx="5951" cy="4384"/>
            </a:xfrm>
            <a:prstGeom prst="rect">
              <a:avLst/>
            </a:prstGeom>
            <a:noFill/>
            <a:ln w="1270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grpSp>
      <p:sp>
        <p:nvSpPr>
          <p:cNvPr id="9" name="TextBox 8">
            <a:extLst>
              <a:ext uri="{FF2B5EF4-FFF2-40B4-BE49-F238E27FC236}">
                <a16:creationId xmlns:a16="http://schemas.microsoft.com/office/drawing/2014/main" id="{16662724-54E0-A516-B645-AFB7857C37E3}"/>
              </a:ext>
            </a:extLst>
          </p:cNvPr>
          <p:cNvSpPr txBox="1"/>
          <p:nvPr/>
        </p:nvSpPr>
        <p:spPr>
          <a:xfrm>
            <a:off x="1259390" y="5372189"/>
            <a:ext cx="2298032" cy="369332"/>
          </a:xfrm>
          <a:prstGeom prst="rect">
            <a:avLst/>
          </a:prstGeom>
          <a:noFill/>
        </p:spPr>
        <p:txBody>
          <a:bodyPr wrap="square" rtlCol="0">
            <a:spAutoFit/>
          </a:bodyPr>
          <a:lstStyle/>
          <a:p>
            <a:r>
              <a:rPr lang="en-IN" dirty="0">
                <a:solidFill>
                  <a:schemeClr val="bg1"/>
                </a:solidFill>
              </a:rPr>
              <a:t>Fig 3 Model Accuracy </a:t>
            </a:r>
          </a:p>
        </p:txBody>
      </p:sp>
      <p:sp>
        <p:nvSpPr>
          <p:cNvPr id="10" name="TextBox 9">
            <a:extLst>
              <a:ext uri="{FF2B5EF4-FFF2-40B4-BE49-F238E27FC236}">
                <a16:creationId xmlns:a16="http://schemas.microsoft.com/office/drawing/2014/main" id="{8E87E5EF-AB8E-DC71-BA5E-B4F9207BF41B}"/>
              </a:ext>
            </a:extLst>
          </p:cNvPr>
          <p:cNvSpPr txBox="1"/>
          <p:nvPr/>
        </p:nvSpPr>
        <p:spPr>
          <a:xfrm>
            <a:off x="6051884" y="5315497"/>
            <a:ext cx="3092116" cy="369332"/>
          </a:xfrm>
          <a:prstGeom prst="rect">
            <a:avLst/>
          </a:prstGeom>
          <a:noFill/>
        </p:spPr>
        <p:txBody>
          <a:bodyPr wrap="square" rtlCol="0">
            <a:spAutoFit/>
          </a:bodyPr>
          <a:lstStyle/>
          <a:p>
            <a:r>
              <a:rPr lang="en-IN" b="1" dirty="0">
                <a:solidFill>
                  <a:schemeClr val="bg1"/>
                </a:solidFill>
                <a:latin typeface="Times New Roman" panose="02020603050405020304" pitchFamily="18" charset="0"/>
                <a:cs typeface="Times New Roman" panose="02020603050405020304" pitchFamily="18" charset="0"/>
              </a:rPr>
              <a:t>Fig 4 Model Cost</a:t>
            </a:r>
          </a:p>
        </p:txBody>
      </p:sp>
    </p:spTree>
    <p:extLst>
      <p:ext uri="{BB962C8B-B14F-4D97-AF65-F5344CB8AC3E}">
        <p14:creationId xmlns:p14="http://schemas.microsoft.com/office/powerpoint/2010/main" val="7556086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pic>
        <p:nvPicPr>
          <p:cNvPr id="2" name="Picture 1">
            <a:extLst>
              <a:ext uri="{FF2B5EF4-FFF2-40B4-BE49-F238E27FC236}">
                <a16:creationId xmlns:a16="http://schemas.microsoft.com/office/drawing/2014/main" id="{AE7ED4DE-E4D4-D3FB-C9D3-150A760DEB2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63" name="Google Shape;163;p9"/>
          <p:cNvSpPr txBox="1">
            <a:spLocks noGrp="1"/>
          </p:cNvSpPr>
          <p:nvPr>
            <p:ph type="title"/>
          </p:nvPr>
        </p:nvSpPr>
        <p:spPr>
          <a:xfrm>
            <a:off x="508001" y="1278731"/>
            <a:ext cx="7721599" cy="990600"/>
          </a:xfrm>
          <a:prstGeom prst="rect">
            <a:avLst/>
          </a:prstGeom>
          <a:noFill/>
          <a:ln>
            <a:noFill/>
          </a:ln>
        </p:spPr>
        <p:txBody>
          <a:bodyPr spcFirstLastPara="1" vert="horz" wrap="square" lIns="68569" tIns="34275" rIns="68569" bIns="34275" anchor="t" anchorCtr="0">
            <a:normAutofit/>
          </a:bodyPr>
          <a:lstStyle/>
          <a:p>
            <a:pPr algn="ctr">
              <a:spcBef>
                <a:spcPts val="0"/>
              </a:spcBef>
              <a:buClr>
                <a:schemeClr val="accent1"/>
              </a:buClr>
              <a:buSzPts val="3600"/>
            </a:pPr>
            <a:r>
              <a:rPr lang="en-IN" b="1" dirty="0">
                <a:solidFill>
                  <a:schemeClr val="bg1"/>
                </a:solidFill>
                <a:latin typeface="Times New Roman" panose="02020603050405020304" pitchFamily="18" charset="0"/>
                <a:cs typeface="Times New Roman" panose="02020603050405020304" pitchFamily="18" charset="0"/>
              </a:rPr>
              <a:t>CONCLUSION </a:t>
            </a:r>
            <a:endParaRPr b="1" dirty="0">
              <a:solidFill>
                <a:schemeClr val="bg1"/>
              </a:solidFill>
              <a:latin typeface="Times New Roman" panose="02020603050405020304" pitchFamily="18" charset="0"/>
              <a:cs typeface="Times New Roman" panose="02020603050405020304" pitchFamily="18" charset="0"/>
            </a:endParaRPr>
          </a:p>
        </p:txBody>
      </p:sp>
      <p:sp>
        <p:nvSpPr>
          <p:cNvPr id="164" name="Google Shape;164;p9"/>
          <p:cNvSpPr txBox="1">
            <a:spLocks noGrp="1"/>
          </p:cNvSpPr>
          <p:nvPr>
            <p:ph type="body" idx="1"/>
          </p:nvPr>
        </p:nvSpPr>
        <p:spPr>
          <a:xfrm>
            <a:off x="662782" y="2269331"/>
            <a:ext cx="7341735" cy="3746457"/>
          </a:xfrm>
          <a:prstGeom prst="rect">
            <a:avLst/>
          </a:prstGeom>
          <a:noFill/>
          <a:ln>
            <a:noFill/>
          </a:ln>
        </p:spPr>
        <p:txBody>
          <a:bodyPr spcFirstLastPara="1" vert="horz" wrap="square" lIns="68569" tIns="34275" rIns="68569" bIns="34275" anchor="t" anchorCtr="0">
            <a:normAutofit/>
          </a:bodyPr>
          <a:lstStyle/>
          <a:p>
            <a:pPr marL="290893" indent="-285750" algn="just">
              <a:lnSpc>
                <a:spcPct val="150000"/>
              </a:lnSpc>
              <a:spcBef>
                <a:spcPts val="0"/>
              </a:spcBef>
              <a:buClr>
                <a:schemeClr val="bg1"/>
              </a:buClr>
              <a:buSzPct val="59999"/>
              <a:buFont typeface="Wingdings" panose="05000000000000000000" pitchFamily="2" charset="2"/>
              <a:buChar char="Ø"/>
            </a:pPr>
            <a:r>
              <a:rPr lang="en-IN" sz="1800" dirty="0">
                <a:solidFill>
                  <a:schemeClr val="bg1"/>
                </a:solidFill>
                <a:latin typeface="+mj-lt"/>
                <a:cs typeface="Times New Roman" panose="02020603050405020304" pitchFamily="18" charset="0"/>
              </a:rPr>
              <a:t> A Malware is critical threat to user computer system in terms of stealing confidential information or disabling security.</a:t>
            </a:r>
            <a:endParaRPr sz="1800" dirty="0">
              <a:solidFill>
                <a:schemeClr val="bg1"/>
              </a:solidFill>
              <a:latin typeface="+mj-lt"/>
              <a:cs typeface="Times New Roman" panose="02020603050405020304" pitchFamily="18" charset="0"/>
            </a:endParaRPr>
          </a:p>
          <a:p>
            <a:pPr marL="290893" indent="-285750" algn="just">
              <a:lnSpc>
                <a:spcPct val="150000"/>
              </a:lnSpc>
              <a:spcBef>
                <a:spcPts val="750"/>
              </a:spcBef>
              <a:buClr>
                <a:schemeClr val="bg1"/>
              </a:buClr>
              <a:buSzPct val="59999"/>
              <a:buFont typeface="Wingdings" panose="05000000000000000000" pitchFamily="2" charset="2"/>
              <a:buChar char="Ø"/>
            </a:pPr>
            <a:r>
              <a:rPr lang="en-IN" sz="1800" dirty="0">
                <a:solidFill>
                  <a:schemeClr val="bg1"/>
                </a:solidFill>
                <a:latin typeface="+mj-lt"/>
                <a:cs typeface="Times New Roman" panose="02020603050405020304" pitchFamily="18" charset="0"/>
              </a:rPr>
              <a:t>This project present some of the existing machine learning algorithms directly applied on the data or datasets of malware </a:t>
            </a:r>
            <a:endParaRPr sz="1800" dirty="0">
              <a:solidFill>
                <a:schemeClr val="bg1"/>
              </a:solidFill>
              <a:latin typeface="+mj-lt"/>
              <a:cs typeface="Times New Roman" panose="02020603050405020304" pitchFamily="18" charset="0"/>
            </a:endParaRPr>
          </a:p>
          <a:p>
            <a:pPr marL="290893" indent="-285750" algn="just">
              <a:lnSpc>
                <a:spcPct val="150000"/>
              </a:lnSpc>
              <a:spcBef>
                <a:spcPts val="750"/>
              </a:spcBef>
              <a:buClr>
                <a:schemeClr val="bg1"/>
              </a:buClr>
              <a:buSzPct val="59999"/>
              <a:buFont typeface="Wingdings" panose="05000000000000000000" pitchFamily="2" charset="2"/>
              <a:buChar char="Ø"/>
            </a:pPr>
            <a:r>
              <a:rPr lang="en-IN" sz="1800" dirty="0">
                <a:solidFill>
                  <a:schemeClr val="bg1"/>
                </a:solidFill>
                <a:latin typeface="+mj-lt"/>
                <a:cs typeface="Times New Roman" panose="02020603050405020304" pitchFamily="18" charset="0"/>
              </a:rPr>
              <a:t>It explains the how the algorithms will play a role in detecting malware with high accuracy and predictions </a:t>
            </a:r>
            <a:endParaRPr sz="1800" dirty="0">
              <a:solidFill>
                <a:schemeClr val="bg1"/>
              </a:solidFill>
              <a:latin typeface="+mj-lt"/>
              <a:cs typeface="Times New Roman" panose="02020603050405020304" pitchFamily="18" charset="0"/>
            </a:endParaRPr>
          </a:p>
          <a:p>
            <a:pPr marL="290893" indent="-285750" algn="just">
              <a:lnSpc>
                <a:spcPct val="150000"/>
              </a:lnSpc>
              <a:spcBef>
                <a:spcPts val="750"/>
              </a:spcBef>
              <a:buClr>
                <a:schemeClr val="bg1"/>
              </a:buClr>
              <a:buSzPct val="59999"/>
              <a:buFont typeface="Wingdings" panose="05000000000000000000" pitchFamily="2" charset="2"/>
              <a:buChar char="Ø"/>
            </a:pPr>
            <a:r>
              <a:rPr lang="en-IN" sz="1800" dirty="0">
                <a:solidFill>
                  <a:schemeClr val="bg1"/>
                </a:solidFill>
                <a:latin typeface="+mj-lt"/>
                <a:cs typeface="Times New Roman" panose="02020603050405020304" pitchFamily="18" charset="0"/>
              </a:rPr>
              <a:t>We are also using data science and data mining techniques to overcome the drawbacks of existing system </a:t>
            </a:r>
            <a:endParaRPr sz="1800" dirty="0">
              <a:solidFill>
                <a:schemeClr val="bg1"/>
              </a:solidFill>
              <a:latin typeface="+mj-lt"/>
              <a:cs typeface="Times New Roman" panose="02020603050405020304" pitchFamily="18"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3"/>
                                        </p:tgtEl>
                                        <p:attrNameLst>
                                          <p:attrName>style.visibility</p:attrName>
                                        </p:attrNameLst>
                                      </p:cBhvr>
                                      <p:to>
                                        <p:strVal val="visible"/>
                                      </p:to>
                                    </p:set>
                                    <p:animEffect transition="in" filter="fade">
                                      <p:cBhvr>
                                        <p:cTn id="7" dur="500"/>
                                        <p:tgtEl>
                                          <p:spTgt spid="16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64">
                                            <p:txEl>
                                              <p:pRg st="0" end="0"/>
                                            </p:txEl>
                                          </p:spTgt>
                                        </p:tgtEl>
                                        <p:attrNameLst>
                                          <p:attrName>style.visibility</p:attrName>
                                        </p:attrNameLst>
                                      </p:cBhvr>
                                      <p:to>
                                        <p:strVal val="visible"/>
                                      </p:to>
                                    </p:set>
                                    <p:animEffect transition="in" filter="fade">
                                      <p:cBhvr>
                                        <p:cTn id="12" dur="500"/>
                                        <p:tgtEl>
                                          <p:spTgt spid="16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64">
                                            <p:txEl>
                                              <p:pRg st="1" end="1"/>
                                            </p:txEl>
                                          </p:spTgt>
                                        </p:tgtEl>
                                        <p:attrNameLst>
                                          <p:attrName>style.visibility</p:attrName>
                                        </p:attrNameLst>
                                      </p:cBhvr>
                                      <p:to>
                                        <p:strVal val="visible"/>
                                      </p:to>
                                    </p:set>
                                    <p:animEffect transition="in" filter="fade">
                                      <p:cBhvr>
                                        <p:cTn id="17" dur="500"/>
                                        <p:tgtEl>
                                          <p:spTgt spid="164">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4">
                                            <p:txEl>
                                              <p:pRg st="2" end="2"/>
                                            </p:txEl>
                                          </p:spTgt>
                                        </p:tgtEl>
                                        <p:attrNameLst>
                                          <p:attrName>style.visibility</p:attrName>
                                        </p:attrNameLst>
                                      </p:cBhvr>
                                      <p:to>
                                        <p:strVal val="visible"/>
                                      </p:to>
                                    </p:set>
                                    <p:animEffect transition="in" filter="fade">
                                      <p:cBhvr>
                                        <p:cTn id="22" dur="500"/>
                                        <p:tgtEl>
                                          <p:spTgt spid="164">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64">
                                            <p:txEl>
                                              <p:pRg st="3" end="3"/>
                                            </p:txEl>
                                          </p:spTgt>
                                        </p:tgtEl>
                                        <p:attrNameLst>
                                          <p:attrName>style.visibility</p:attrName>
                                        </p:attrNameLst>
                                      </p:cBhvr>
                                      <p:to>
                                        <p:strVal val="visible"/>
                                      </p:to>
                                    </p:set>
                                    <p:animEffect transition="in" filter="fade">
                                      <p:cBhvr>
                                        <p:cTn id="27" dur="500"/>
                                        <p:tgtEl>
                                          <p:spTgt spid="16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 grpId="0"/>
      <p:bldP spid="164"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pic>
        <p:nvPicPr>
          <p:cNvPr id="2" name="Picture 1">
            <a:extLst>
              <a:ext uri="{FF2B5EF4-FFF2-40B4-BE49-F238E27FC236}">
                <a16:creationId xmlns:a16="http://schemas.microsoft.com/office/drawing/2014/main" id="{5831E302-7C50-595B-CB08-741E1624A1C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69" name="Google Shape;169;p10"/>
          <p:cNvSpPr txBox="1">
            <a:spLocks noGrp="1"/>
          </p:cNvSpPr>
          <p:nvPr>
            <p:ph type="title"/>
          </p:nvPr>
        </p:nvSpPr>
        <p:spPr>
          <a:xfrm>
            <a:off x="1348249" y="1314450"/>
            <a:ext cx="6447501" cy="990600"/>
          </a:xfrm>
          <a:prstGeom prst="rect">
            <a:avLst/>
          </a:prstGeom>
          <a:noFill/>
          <a:ln>
            <a:noFill/>
          </a:ln>
        </p:spPr>
        <p:txBody>
          <a:bodyPr spcFirstLastPara="1" vert="horz" wrap="square" lIns="68569" tIns="34275" rIns="68569" bIns="34275" anchor="t" anchorCtr="0">
            <a:normAutofit/>
          </a:bodyPr>
          <a:lstStyle/>
          <a:p>
            <a:pPr algn="ctr">
              <a:spcBef>
                <a:spcPts val="0"/>
              </a:spcBef>
              <a:buClr>
                <a:schemeClr val="accent1"/>
              </a:buClr>
              <a:buSzPts val="3600"/>
            </a:pPr>
            <a:r>
              <a:rPr lang="en-IN" b="1" dirty="0">
                <a:solidFill>
                  <a:schemeClr val="bg1"/>
                </a:solidFill>
              </a:rPr>
              <a:t>REFERENCES </a:t>
            </a:r>
            <a:endParaRPr b="1" dirty="0">
              <a:solidFill>
                <a:schemeClr val="bg1"/>
              </a:solidFill>
            </a:endParaRPr>
          </a:p>
        </p:txBody>
      </p:sp>
      <p:sp>
        <p:nvSpPr>
          <p:cNvPr id="170" name="Google Shape;170;p10"/>
          <p:cNvSpPr txBox="1">
            <a:spLocks noGrp="1"/>
          </p:cNvSpPr>
          <p:nvPr>
            <p:ph type="body" idx="1"/>
          </p:nvPr>
        </p:nvSpPr>
        <p:spPr>
          <a:xfrm>
            <a:off x="508001" y="2477692"/>
            <a:ext cx="6447501" cy="2910580"/>
          </a:xfrm>
          <a:prstGeom prst="rect">
            <a:avLst/>
          </a:prstGeom>
          <a:noFill/>
          <a:ln>
            <a:noFill/>
          </a:ln>
        </p:spPr>
        <p:txBody>
          <a:bodyPr spcFirstLastPara="1" vert="horz" wrap="square" lIns="68569" tIns="34275" rIns="68569" bIns="34275" anchor="t" anchorCtr="0">
            <a:normAutofit fontScale="85000" lnSpcReduction="20000"/>
          </a:bodyPr>
          <a:lstStyle/>
          <a:p>
            <a:pPr marL="462343" indent="-457200">
              <a:spcBef>
                <a:spcPts val="0"/>
              </a:spcBef>
              <a:buClr>
                <a:schemeClr val="bg1"/>
              </a:buClr>
              <a:buSzPct val="59999"/>
              <a:buFont typeface="Wingdings" panose="05000000000000000000" pitchFamily="2" charset="2"/>
              <a:buChar char="q"/>
            </a:pPr>
            <a:r>
              <a:rPr lang="en-IN" u="sng" dirty="0">
                <a:solidFill>
                  <a:schemeClr val="bg1"/>
                </a:solidFill>
                <a:latin typeface="+mj-lt"/>
                <a:hlinkClick r:id="rId4">
                  <a:extLst>
                    <a:ext uri="{A12FA001-AC4F-418D-AE19-62706E023703}">
                      <ahyp:hlinkClr xmlns:ahyp="http://schemas.microsoft.com/office/drawing/2018/hyperlinkcolor" val="tx"/>
                    </a:ext>
                  </a:extLst>
                </a:hlinkClick>
              </a:rPr>
              <a:t>https://</a:t>
            </a:r>
            <a:r>
              <a:rPr lang="en-IN" u="sng" dirty="0" err="1">
                <a:solidFill>
                  <a:schemeClr val="bg1"/>
                </a:solidFill>
                <a:latin typeface="+mj-lt"/>
                <a:hlinkClick r:id="rId4">
                  <a:extLst>
                    <a:ext uri="{A12FA001-AC4F-418D-AE19-62706E023703}">
                      <ahyp:hlinkClr xmlns:ahyp="http://schemas.microsoft.com/office/drawing/2018/hyperlinkcolor" val="tx"/>
                    </a:ext>
                  </a:extLst>
                </a:hlinkClick>
              </a:rPr>
              <a:t>en.wikipedia.org</a:t>
            </a:r>
            <a:r>
              <a:rPr lang="en-IN" u="sng" dirty="0">
                <a:solidFill>
                  <a:schemeClr val="bg1"/>
                </a:solidFill>
                <a:latin typeface="+mj-lt"/>
                <a:hlinkClick r:id="rId4">
                  <a:extLst>
                    <a:ext uri="{A12FA001-AC4F-418D-AE19-62706E023703}">
                      <ahyp:hlinkClr xmlns:ahyp="http://schemas.microsoft.com/office/drawing/2018/hyperlinkcolor" val="tx"/>
                    </a:ext>
                  </a:extLst>
                </a:hlinkClick>
              </a:rPr>
              <a:t>/wiki/Malware</a:t>
            </a:r>
            <a:endParaRPr lang="en-IN" dirty="0">
              <a:solidFill>
                <a:schemeClr val="bg1"/>
              </a:solidFill>
              <a:latin typeface="+mj-lt"/>
            </a:endParaRPr>
          </a:p>
          <a:p>
            <a:pPr marL="462343" indent="-457200">
              <a:spcBef>
                <a:spcPts val="750"/>
              </a:spcBef>
              <a:buClr>
                <a:schemeClr val="bg1"/>
              </a:buClr>
              <a:buSzPct val="59999"/>
              <a:buFont typeface="Wingdings" panose="05000000000000000000" pitchFamily="2" charset="2"/>
              <a:buChar char="q"/>
            </a:pPr>
            <a:r>
              <a:rPr lang="en-IN" u="sng" dirty="0">
                <a:solidFill>
                  <a:schemeClr val="bg1"/>
                </a:solidFill>
                <a:latin typeface="+mj-lt"/>
                <a:hlinkClick r:id="rId5">
                  <a:extLst>
                    <a:ext uri="{A12FA001-AC4F-418D-AE19-62706E023703}">
                      <ahyp:hlinkClr xmlns:ahyp="http://schemas.microsoft.com/office/drawing/2018/hyperlinkcolor" val="tx"/>
                    </a:ext>
                  </a:extLst>
                </a:hlinkClick>
              </a:rPr>
              <a:t>https://</a:t>
            </a:r>
            <a:r>
              <a:rPr lang="en-IN" u="sng" dirty="0" err="1">
                <a:solidFill>
                  <a:schemeClr val="bg1"/>
                </a:solidFill>
                <a:latin typeface="+mj-lt"/>
                <a:hlinkClick r:id="rId5">
                  <a:extLst>
                    <a:ext uri="{A12FA001-AC4F-418D-AE19-62706E023703}">
                      <ahyp:hlinkClr xmlns:ahyp="http://schemas.microsoft.com/office/drawing/2018/hyperlinkcolor" val="tx"/>
                    </a:ext>
                  </a:extLst>
                </a:hlinkClick>
              </a:rPr>
              <a:t>en.wikipedia.org</a:t>
            </a:r>
            <a:r>
              <a:rPr lang="en-IN" u="sng" dirty="0">
                <a:solidFill>
                  <a:schemeClr val="bg1"/>
                </a:solidFill>
                <a:latin typeface="+mj-lt"/>
                <a:hlinkClick r:id="rId5">
                  <a:extLst>
                    <a:ext uri="{A12FA001-AC4F-418D-AE19-62706E023703}">
                      <ahyp:hlinkClr xmlns:ahyp="http://schemas.microsoft.com/office/drawing/2018/hyperlinkcolor" val="tx"/>
                    </a:ext>
                  </a:extLst>
                </a:hlinkClick>
              </a:rPr>
              <a:t>/wiki/</a:t>
            </a:r>
            <a:r>
              <a:rPr lang="en-IN" u="sng" dirty="0" err="1">
                <a:solidFill>
                  <a:schemeClr val="bg1"/>
                </a:solidFill>
                <a:latin typeface="+mj-lt"/>
                <a:hlinkClick r:id="rId5">
                  <a:extLst>
                    <a:ext uri="{A12FA001-AC4F-418D-AE19-62706E023703}">
                      <ahyp:hlinkClr xmlns:ahyp="http://schemas.microsoft.com/office/drawing/2018/hyperlinkcolor" val="tx"/>
                    </a:ext>
                  </a:extLst>
                </a:hlinkClick>
              </a:rPr>
              <a:t>Machine_learning</a:t>
            </a:r>
            <a:endParaRPr lang="en-IN" dirty="0">
              <a:solidFill>
                <a:schemeClr val="bg1"/>
              </a:solidFill>
              <a:latin typeface="+mj-lt"/>
            </a:endParaRPr>
          </a:p>
          <a:p>
            <a:pPr marL="462343" indent="-457200">
              <a:spcBef>
                <a:spcPts val="750"/>
              </a:spcBef>
              <a:buClr>
                <a:schemeClr val="bg1"/>
              </a:buClr>
              <a:buSzPct val="59999"/>
              <a:buFont typeface="Wingdings" panose="05000000000000000000" pitchFamily="2" charset="2"/>
              <a:buChar char="q"/>
            </a:pPr>
            <a:r>
              <a:rPr lang="en-IN" u="sng" dirty="0">
                <a:solidFill>
                  <a:schemeClr val="bg1"/>
                </a:solidFill>
                <a:latin typeface="+mj-lt"/>
                <a:hlinkClick r:id="rId6">
                  <a:extLst>
                    <a:ext uri="{A12FA001-AC4F-418D-AE19-62706E023703}">
                      <ahyp:hlinkClr xmlns:ahyp="http://schemas.microsoft.com/office/drawing/2018/hyperlinkcolor" val="tx"/>
                    </a:ext>
                  </a:extLst>
                </a:hlinkClick>
              </a:rPr>
              <a:t>https://</a:t>
            </a:r>
            <a:r>
              <a:rPr lang="en-IN" u="sng" dirty="0" err="1">
                <a:solidFill>
                  <a:schemeClr val="bg1"/>
                </a:solidFill>
                <a:latin typeface="+mj-lt"/>
                <a:hlinkClick r:id="rId6">
                  <a:extLst>
                    <a:ext uri="{A12FA001-AC4F-418D-AE19-62706E023703}">
                      <ahyp:hlinkClr xmlns:ahyp="http://schemas.microsoft.com/office/drawing/2018/hyperlinkcolor" val="tx"/>
                    </a:ext>
                  </a:extLst>
                </a:hlinkClick>
              </a:rPr>
              <a:t>en.wikipedia.org</a:t>
            </a:r>
            <a:r>
              <a:rPr lang="en-IN" u="sng" dirty="0">
                <a:solidFill>
                  <a:schemeClr val="bg1"/>
                </a:solidFill>
                <a:latin typeface="+mj-lt"/>
                <a:hlinkClick r:id="rId6">
                  <a:extLst>
                    <a:ext uri="{A12FA001-AC4F-418D-AE19-62706E023703}">
                      <ahyp:hlinkClr xmlns:ahyp="http://schemas.microsoft.com/office/drawing/2018/hyperlinkcolor" val="tx"/>
                    </a:ext>
                  </a:extLst>
                </a:hlinkClick>
              </a:rPr>
              <a:t>/wiki/</a:t>
            </a:r>
            <a:r>
              <a:rPr lang="en-IN" u="sng" dirty="0" err="1">
                <a:solidFill>
                  <a:schemeClr val="bg1"/>
                </a:solidFill>
                <a:latin typeface="+mj-lt"/>
                <a:hlinkClick r:id="rId6">
                  <a:extLst>
                    <a:ext uri="{A12FA001-AC4F-418D-AE19-62706E023703}">
                      <ahyp:hlinkClr xmlns:ahyp="http://schemas.microsoft.com/office/drawing/2018/hyperlinkcolor" val="tx"/>
                    </a:ext>
                  </a:extLst>
                </a:hlinkClick>
              </a:rPr>
              <a:t>Supervised_learning</a:t>
            </a:r>
            <a:endParaRPr lang="en-IN" dirty="0">
              <a:solidFill>
                <a:schemeClr val="bg1"/>
              </a:solidFill>
              <a:latin typeface="+mj-lt"/>
            </a:endParaRPr>
          </a:p>
          <a:p>
            <a:pPr marL="462343" indent="-457200">
              <a:spcBef>
                <a:spcPts val="750"/>
              </a:spcBef>
              <a:buClr>
                <a:schemeClr val="bg1"/>
              </a:buClr>
              <a:buSzPct val="59999"/>
              <a:buFont typeface="Wingdings" panose="05000000000000000000" pitchFamily="2" charset="2"/>
              <a:buChar char="q"/>
            </a:pPr>
            <a:r>
              <a:rPr lang="en-IN" u="sng" dirty="0">
                <a:solidFill>
                  <a:schemeClr val="bg1"/>
                </a:solidFill>
                <a:latin typeface="+mj-lt"/>
                <a:hlinkClick r:id="rId7">
                  <a:extLst>
                    <a:ext uri="{A12FA001-AC4F-418D-AE19-62706E023703}">
                      <ahyp:hlinkClr xmlns:ahyp="http://schemas.microsoft.com/office/drawing/2018/hyperlinkcolor" val="tx"/>
                    </a:ext>
                  </a:extLst>
                </a:hlinkClick>
              </a:rPr>
              <a:t>https://</a:t>
            </a:r>
            <a:r>
              <a:rPr lang="en-IN" u="sng" dirty="0" err="1">
                <a:solidFill>
                  <a:schemeClr val="bg1"/>
                </a:solidFill>
                <a:latin typeface="+mj-lt"/>
                <a:hlinkClick r:id="rId7">
                  <a:extLst>
                    <a:ext uri="{A12FA001-AC4F-418D-AE19-62706E023703}">
                      <ahyp:hlinkClr xmlns:ahyp="http://schemas.microsoft.com/office/drawing/2018/hyperlinkcolor" val="tx"/>
                    </a:ext>
                  </a:extLst>
                </a:hlinkClick>
              </a:rPr>
              <a:t>en.wikipedia.org</a:t>
            </a:r>
            <a:r>
              <a:rPr lang="en-IN" u="sng" dirty="0">
                <a:solidFill>
                  <a:schemeClr val="bg1"/>
                </a:solidFill>
                <a:latin typeface="+mj-lt"/>
                <a:hlinkClick r:id="rId7">
                  <a:extLst>
                    <a:ext uri="{A12FA001-AC4F-418D-AE19-62706E023703}">
                      <ahyp:hlinkClr xmlns:ahyp="http://schemas.microsoft.com/office/drawing/2018/hyperlinkcolor" val="tx"/>
                    </a:ext>
                  </a:extLst>
                </a:hlinkClick>
              </a:rPr>
              <a:t>/wiki/Spamming</a:t>
            </a:r>
            <a:endParaRPr lang="en-IN" dirty="0">
              <a:solidFill>
                <a:schemeClr val="bg1"/>
              </a:solidFill>
              <a:latin typeface="+mj-lt"/>
            </a:endParaRPr>
          </a:p>
          <a:p>
            <a:pPr marL="462343" indent="-457200">
              <a:spcBef>
                <a:spcPts val="750"/>
              </a:spcBef>
              <a:buClr>
                <a:schemeClr val="bg1"/>
              </a:buClr>
              <a:buSzPct val="59999"/>
              <a:buFont typeface="Wingdings" panose="05000000000000000000" pitchFamily="2" charset="2"/>
              <a:buChar char="q"/>
            </a:pPr>
            <a:r>
              <a:rPr lang="en-IN" u="sng" dirty="0">
                <a:solidFill>
                  <a:schemeClr val="bg1"/>
                </a:solidFill>
                <a:latin typeface="+mj-lt"/>
                <a:hlinkClick r:id="rId8">
                  <a:extLst>
                    <a:ext uri="{A12FA001-AC4F-418D-AE19-62706E023703}">
                      <ahyp:hlinkClr xmlns:ahyp="http://schemas.microsoft.com/office/drawing/2018/hyperlinkcolor" val="tx"/>
                    </a:ext>
                  </a:extLst>
                </a:hlinkClick>
              </a:rPr>
              <a:t>https://</a:t>
            </a:r>
            <a:r>
              <a:rPr lang="en-IN" u="sng" dirty="0" err="1">
                <a:solidFill>
                  <a:schemeClr val="bg1"/>
                </a:solidFill>
                <a:latin typeface="+mj-lt"/>
                <a:hlinkClick r:id="rId8">
                  <a:extLst>
                    <a:ext uri="{A12FA001-AC4F-418D-AE19-62706E023703}">
                      <ahyp:hlinkClr xmlns:ahyp="http://schemas.microsoft.com/office/drawing/2018/hyperlinkcolor" val="tx"/>
                    </a:ext>
                  </a:extLst>
                </a:hlinkClick>
              </a:rPr>
              <a:t>www.researchgate.net</a:t>
            </a:r>
            <a:r>
              <a:rPr lang="en-IN" u="sng" dirty="0">
                <a:solidFill>
                  <a:schemeClr val="bg1"/>
                </a:solidFill>
                <a:latin typeface="+mj-lt"/>
                <a:hlinkClick r:id="rId8">
                  <a:extLst>
                    <a:ext uri="{A12FA001-AC4F-418D-AE19-62706E023703}">
                      <ahyp:hlinkClr xmlns:ahyp="http://schemas.microsoft.com/office/drawing/2018/hyperlinkcolor" val="tx"/>
                    </a:ext>
                  </a:extLst>
                </a:hlinkClick>
              </a:rPr>
              <a:t>/publication/</a:t>
            </a:r>
            <a:r>
              <a:rPr lang="en-IN" u="sng" dirty="0" err="1">
                <a:solidFill>
                  <a:schemeClr val="bg1"/>
                </a:solidFill>
                <a:latin typeface="+mj-lt"/>
                <a:hlinkClick r:id="rId8">
                  <a:extLst>
                    <a:ext uri="{A12FA001-AC4F-418D-AE19-62706E023703}">
                      <ahyp:hlinkClr xmlns:ahyp="http://schemas.microsoft.com/office/drawing/2018/hyperlinkcolor" val="tx"/>
                    </a:ext>
                  </a:extLst>
                </a:hlinkClick>
              </a:rPr>
              <a:t>343499527_Project_report_Malware_analysis</a:t>
            </a:r>
            <a:endParaRPr lang="en-IN" dirty="0">
              <a:solidFill>
                <a:schemeClr val="bg1"/>
              </a:solidFill>
              <a:latin typeface="+mj-lt"/>
            </a:endParaRPr>
          </a:p>
          <a:p>
            <a:pPr marL="462343" indent="-457200">
              <a:spcBef>
                <a:spcPts val="750"/>
              </a:spcBef>
              <a:buClr>
                <a:schemeClr val="bg1"/>
              </a:buClr>
              <a:buSzPct val="59999"/>
              <a:buFont typeface="Wingdings" panose="05000000000000000000" pitchFamily="2" charset="2"/>
              <a:buChar char="q"/>
            </a:pPr>
            <a:r>
              <a:rPr lang="en-IN" u="sng" dirty="0">
                <a:solidFill>
                  <a:schemeClr val="bg1"/>
                </a:solidFill>
                <a:latin typeface="+mj-lt"/>
                <a:hlinkClick r:id="rId9">
                  <a:extLst>
                    <a:ext uri="{A12FA001-AC4F-418D-AE19-62706E023703}">
                      <ahyp:hlinkClr xmlns:ahyp="http://schemas.microsoft.com/office/drawing/2018/hyperlinkcolor" val="tx"/>
                    </a:ext>
                  </a:extLst>
                </a:hlinkClick>
              </a:rPr>
              <a:t>https://</a:t>
            </a:r>
            <a:r>
              <a:rPr lang="en-IN" u="sng" dirty="0" err="1">
                <a:solidFill>
                  <a:schemeClr val="bg1"/>
                </a:solidFill>
                <a:latin typeface="+mj-lt"/>
                <a:hlinkClick r:id="rId9">
                  <a:extLst>
                    <a:ext uri="{A12FA001-AC4F-418D-AE19-62706E023703}">
                      <ahyp:hlinkClr xmlns:ahyp="http://schemas.microsoft.com/office/drawing/2018/hyperlinkcolor" val="tx"/>
                    </a:ext>
                  </a:extLst>
                </a:hlinkClick>
              </a:rPr>
              <a:t>towardsdatascience.com</a:t>
            </a:r>
            <a:r>
              <a:rPr lang="en-IN" u="sng" dirty="0">
                <a:solidFill>
                  <a:schemeClr val="bg1"/>
                </a:solidFill>
                <a:latin typeface="+mj-lt"/>
                <a:hlinkClick r:id="rId9">
                  <a:extLst>
                    <a:ext uri="{A12FA001-AC4F-418D-AE19-62706E023703}">
                      <ahyp:hlinkClr xmlns:ahyp="http://schemas.microsoft.com/office/drawing/2018/hyperlinkcolor" val="tx"/>
                    </a:ext>
                  </a:extLst>
                </a:hlinkClick>
              </a:rPr>
              <a:t>/malware-detection-using-deep-learning-</a:t>
            </a:r>
            <a:r>
              <a:rPr lang="en-IN" u="sng" dirty="0" err="1">
                <a:solidFill>
                  <a:schemeClr val="bg1"/>
                </a:solidFill>
                <a:latin typeface="+mj-lt"/>
                <a:hlinkClick r:id="rId9">
                  <a:extLst>
                    <a:ext uri="{A12FA001-AC4F-418D-AE19-62706E023703}">
                      <ahyp:hlinkClr xmlns:ahyp="http://schemas.microsoft.com/office/drawing/2018/hyperlinkcolor" val="tx"/>
                    </a:ext>
                  </a:extLst>
                </a:hlinkClick>
              </a:rPr>
              <a:t>6c95dd235432</a:t>
            </a:r>
            <a:endParaRPr lang="en-IN" dirty="0">
              <a:solidFill>
                <a:schemeClr val="bg1"/>
              </a:solidFill>
              <a:latin typeface="+mj-lt"/>
            </a:endParaRPr>
          </a:p>
          <a:p>
            <a:pPr marL="257175" indent="-188594">
              <a:spcBef>
                <a:spcPts val="750"/>
              </a:spcBef>
              <a:buSzPct val="59999"/>
              <a:buNone/>
            </a:pPr>
            <a:endParaRPr lang="en-IN" dirty="0">
              <a:solidFill>
                <a:schemeClr val="bg1"/>
              </a:solidFill>
              <a:latin typeface="+mj-lt"/>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9"/>
                                        </p:tgtEl>
                                        <p:attrNameLst>
                                          <p:attrName>style.visibility</p:attrName>
                                        </p:attrNameLst>
                                      </p:cBhvr>
                                      <p:to>
                                        <p:strVal val="visible"/>
                                      </p:to>
                                    </p:set>
                                    <p:animEffect transition="in" filter="fade">
                                      <p:cBhvr>
                                        <p:cTn id="7" dur="500"/>
                                        <p:tgtEl>
                                          <p:spTgt spid="16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70">
                                            <p:txEl>
                                              <p:pRg st="0" end="0"/>
                                            </p:txEl>
                                          </p:spTgt>
                                        </p:tgtEl>
                                        <p:attrNameLst>
                                          <p:attrName>style.visibility</p:attrName>
                                        </p:attrNameLst>
                                      </p:cBhvr>
                                      <p:to>
                                        <p:strVal val="visible"/>
                                      </p:to>
                                    </p:set>
                                    <p:animEffect transition="in" filter="fade">
                                      <p:cBhvr>
                                        <p:cTn id="12" dur="500"/>
                                        <p:tgtEl>
                                          <p:spTgt spid="170">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70">
                                            <p:txEl>
                                              <p:pRg st="1" end="1"/>
                                            </p:txEl>
                                          </p:spTgt>
                                        </p:tgtEl>
                                        <p:attrNameLst>
                                          <p:attrName>style.visibility</p:attrName>
                                        </p:attrNameLst>
                                      </p:cBhvr>
                                      <p:to>
                                        <p:strVal val="visible"/>
                                      </p:to>
                                    </p:set>
                                    <p:animEffect transition="in" filter="fade">
                                      <p:cBhvr>
                                        <p:cTn id="17" dur="500"/>
                                        <p:tgtEl>
                                          <p:spTgt spid="170">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70">
                                            <p:txEl>
                                              <p:pRg st="2" end="2"/>
                                            </p:txEl>
                                          </p:spTgt>
                                        </p:tgtEl>
                                        <p:attrNameLst>
                                          <p:attrName>style.visibility</p:attrName>
                                        </p:attrNameLst>
                                      </p:cBhvr>
                                      <p:to>
                                        <p:strVal val="visible"/>
                                      </p:to>
                                    </p:set>
                                    <p:animEffect transition="in" filter="fade">
                                      <p:cBhvr>
                                        <p:cTn id="22" dur="500"/>
                                        <p:tgtEl>
                                          <p:spTgt spid="170">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70">
                                            <p:txEl>
                                              <p:pRg st="3" end="3"/>
                                            </p:txEl>
                                          </p:spTgt>
                                        </p:tgtEl>
                                        <p:attrNameLst>
                                          <p:attrName>style.visibility</p:attrName>
                                        </p:attrNameLst>
                                      </p:cBhvr>
                                      <p:to>
                                        <p:strVal val="visible"/>
                                      </p:to>
                                    </p:set>
                                    <p:animEffect transition="in" filter="fade">
                                      <p:cBhvr>
                                        <p:cTn id="27" dur="500"/>
                                        <p:tgtEl>
                                          <p:spTgt spid="170">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70">
                                            <p:txEl>
                                              <p:pRg st="4" end="4"/>
                                            </p:txEl>
                                          </p:spTgt>
                                        </p:tgtEl>
                                        <p:attrNameLst>
                                          <p:attrName>style.visibility</p:attrName>
                                        </p:attrNameLst>
                                      </p:cBhvr>
                                      <p:to>
                                        <p:strVal val="visible"/>
                                      </p:to>
                                    </p:set>
                                    <p:animEffect transition="in" filter="fade">
                                      <p:cBhvr>
                                        <p:cTn id="32" dur="500"/>
                                        <p:tgtEl>
                                          <p:spTgt spid="170">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70">
                                            <p:txEl>
                                              <p:pRg st="5" end="5"/>
                                            </p:txEl>
                                          </p:spTgt>
                                        </p:tgtEl>
                                        <p:attrNameLst>
                                          <p:attrName>style.visibility</p:attrName>
                                        </p:attrNameLst>
                                      </p:cBhvr>
                                      <p:to>
                                        <p:strVal val="visible"/>
                                      </p:to>
                                    </p:set>
                                    <p:animEffect transition="in" filter="fade">
                                      <p:cBhvr>
                                        <p:cTn id="37" dur="500"/>
                                        <p:tgtEl>
                                          <p:spTgt spid="170">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9" grpId="0"/>
      <p:bldP spid="170"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g11b4cd8a870_0_0"/>
          <p:cNvSpPr txBox="1">
            <a:spLocks noGrp="1"/>
          </p:cNvSpPr>
          <p:nvPr>
            <p:ph type="title"/>
          </p:nvPr>
        </p:nvSpPr>
        <p:spPr>
          <a:xfrm>
            <a:off x="2461846" y="4452424"/>
            <a:ext cx="450166" cy="576775"/>
          </a:xfrm>
          <a:prstGeom prst="rect">
            <a:avLst/>
          </a:prstGeom>
        </p:spPr>
        <p:txBody>
          <a:bodyPr spcFirstLastPara="1" vert="horz" wrap="square" lIns="68569" tIns="34275" rIns="68569" bIns="34275" anchor="t" anchorCtr="0">
            <a:normAutofit fontScale="90000"/>
          </a:bodyPr>
          <a:lstStyle/>
          <a:p>
            <a:pPr>
              <a:spcBef>
                <a:spcPts val="0"/>
              </a:spcBef>
            </a:pPr>
            <a:r>
              <a:rPr lang="en-US" dirty="0"/>
              <a:t>a</a:t>
            </a:r>
            <a:endParaRPr dirty="0"/>
          </a:p>
        </p:txBody>
      </p:sp>
      <p:pic>
        <p:nvPicPr>
          <p:cNvPr id="2" name="Picture 1">
            <a:extLst>
              <a:ext uri="{FF2B5EF4-FFF2-40B4-BE49-F238E27FC236}">
                <a16:creationId xmlns:a16="http://schemas.microsoft.com/office/drawing/2014/main" id="{A428A514-ED32-7D9C-95F5-52407FFBC05C}"/>
              </a:ext>
            </a:extLst>
          </p:cNvPr>
          <p:cNvPicPr>
            <a:picLocks noChangeAspect="1"/>
          </p:cNvPicPr>
          <p:nvPr/>
        </p:nvPicPr>
        <p:blipFill>
          <a:blip r:embed="rId3"/>
          <a:stretch>
            <a:fillRect/>
          </a:stretch>
        </p:blipFill>
        <p:spPr>
          <a:xfrm>
            <a:off x="0" y="1"/>
            <a:ext cx="9144000" cy="6857999"/>
          </a:xfrm>
          <a:prstGeom prst="rect">
            <a:avLst/>
          </a:prstGeom>
        </p:spPr>
      </p:pic>
      <p:pic>
        <p:nvPicPr>
          <p:cNvPr id="4" name="Picture 3">
            <a:extLst>
              <a:ext uri="{FF2B5EF4-FFF2-40B4-BE49-F238E27FC236}">
                <a16:creationId xmlns:a16="http://schemas.microsoft.com/office/drawing/2014/main" id="{FC31486E-A6FA-6074-F6EC-8F166BB82379}"/>
              </a:ext>
            </a:extLst>
          </p:cNvPr>
          <p:cNvPicPr>
            <a:picLocks noChangeAspect="1"/>
          </p:cNvPicPr>
          <p:nvPr/>
        </p:nvPicPr>
        <p:blipFill rotWithShape="1">
          <a:blip r:embed="rId4">
            <a:extLst>
              <a:ext uri="{28A0092B-C50C-407E-A947-70E740481C1C}">
                <a14:useLocalDpi xmlns:a14="http://schemas.microsoft.com/office/drawing/2010/main" val="0"/>
              </a:ext>
            </a:extLst>
          </a:blip>
          <a:srcRect b="8779"/>
          <a:stretch/>
        </p:blipFill>
        <p:spPr>
          <a:xfrm>
            <a:off x="447896" y="0"/>
            <a:ext cx="8583562" cy="5836917"/>
          </a:xfrm>
          <a:prstGeom prst="rect">
            <a:avLst/>
          </a:prstGeom>
        </p:spPr>
      </p:pic>
      <p:sp>
        <p:nvSpPr>
          <p:cNvPr id="6" name="Content Placeholder 5">
            <a:extLst>
              <a:ext uri="{FF2B5EF4-FFF2-40B4-BE49-F238E27FC236}">
                <a16:creationId xmlns:a16="http://schemas.microsoft.com/office/drawing/2014/main" id="{763A0C5E-B36E-1F22-41ED-EFE039A588D0}"/>
              </a:ext>
            </a:extLst>
          </p:cNvPr>
          <p:cNvSpPr>
            <a:spLocks noGrp="1"/>
          </p:cNvSpPr>
          <p:nvPr>
            <p:ph idx="1"/>
          </p:nvPr>
        </p:nvSpPr>
        <p:spPr>
          <a:xfrm flipV="1">
            <a:off x="8598310" y="6324599"/>
            <a:ext cx="88490" cy="45719"/>
          </a:xfrm>
        </p:spPr>
        <p:txBody>
          <a:bodyPr>
            <a:normAutofit fontScale="25000" lnSpcReduction="20000"/>
          </a:bodyPr>
          <a:lstStyle/>
          <a:p>
            <a:endParaRPr lang="en-IN"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pic>
        <p:nvPicPr>
          <p:cNvPr id="4" name="Picture 3">
            <a:extLst>
              <a:ext uri="{FF2B5EF4-FFF2-40B4-BE49-F238E27FC236}">
                <a16:creationId xmlns:a16="http://schemas.microsoft.com/office/drawing/2014/main" id="{16BCC24A-4A1B-51D4-ADFF-07F4DBD2547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97" name="Google Shape;97;p2"/>
          <p:cNvSpPr txBox="1">
            <a:spLocks noGrp="1"/>
          </p:cNvSpPr>
          <p:nvPr>
            <p:ph type="title"/>
          </p:nvPr>
        </p:nvSpPr>
        <p:spPr>
          <a:xfrm>
            <a:off x="1141046" y="1272246"/>
            <a:ext cx="6447501" cy="990600"/>
          </a:xfrm>
          <a:prstGeom prst="rect">
            <a:avLst/>
          </a:prstGeom>
          <a:noFill/>
          <a:ln>
            <a:noFill/>
          </a:ln>
        </p:spPr>
        <p:txBody>
          <a:bodyPr spcFirstLastPara="1" vert="horz" wrap="square" lIns="68569" tIns="34275" rIns="68569" bIns="34275" anchor="t" anchorCtr="0">
            <a:normAutofit/>
          </a:bodyPr>
          <a:lstStyle/>
          <a:p>
            <a:pPr>
              <a:spcBef>
                <a:spcPts val="0"/>
              </a:spcBef>
              <a:buClr>
                <a:schemeClr val="accent1"/>
              </a:buClr>
              <a:buSzPts val="3600"/>
            </a:pPr>
            <a:r>
              <a:rPr lang="en-IN" b="1" u="sng" dirty="0">
                <a:solidFill>
                  <a:schemeClr val="bg1"/>
                </a:solidFill>
              </a:rPr>
              <a:t>CONTENTS</a:t>
            </a:r>
            <a:r>
              <a:rPr lang="en-IN" b="1" dirty="0">
                <a:solidFill>
                  <a:schemeClr val="bg1"/>
                </a:solidFill>
              </a:rPr>
              <a:t> </a:t>
            </a:r>
            <a:endParaRPr b="1" dirty="0">
              <a:solidFill>
                <a:schemeClr val="bg1"/>
              </a:solidFill>
            </a:endParaRPr>
          </a:p>
        </p:txBody>
      </p:sp>
      <p:sp>
        <p:nvSpPr>
          <p:cNvPr id="98" name="Google Shape;98;p2"/>
          <p:cNvSpPr txBox="1">
            <a:spLocks noGrp="1"/>
          </p:cNvSpPr>
          <p:nvPr>
            <p:ph type="body" idx="1"/>
          </p:nvPr>
        </p:nvSpPr>
        <p:spPr>
          <a:xfrm>
            <a:off x="719015" y="2477692"/>
            <a:ext cx="7303195" cy="3781706"/>
          </a:xfrm>
          <a:prstGeom prst="rect">
            <a:avLst/>
          </a:prstGeom>
          <a:noFill/>
          <a:ln>
            <a:noFill/>
          </a:ln>
        </p:spPr>
        <p:txBody>
          <a:bodyPr spcFirstLastPara="1" vert="horz" wrap="square" lIns="68569" tIns="34275" rIns="68569" bIns="34275" anchor="t" anchorCtr="0">
            <a:normAutofit fontScale="92500" lnSpcReduction="20000"/>
          </a:bodyPr>
          <a:lstStyle/>
          <a:p>
            <a:pPr marL="467487" indent="-457200">
              <a:spcBef>
                <a:spcPts val="0"/>
              </a:spcBef>
              <a:buClr>
                <a:srgbClr val="C00000"/>
              </a:buClr>
              <a:buSzPct val="59999"/>
              <a:buFont typeface="Wingdings" panose="05000000000000000000" pitchFamily="2" charset="2"/>
              <a:buChar char="Ø"/>
            </a:pPr>
            <a:r>
              <a:rPr lang="en-IN" dirty="0">
                <a:solidFill>
                  <a:schemeClr val="bg1"/>
                </a:solidFill>
                <a:latin typeface="+mj-lt"/>
              </a:rPr>
              <a:t>MALWARE</a:t>
            </a:r>
            <a:endParaRPr dirty="0">
              <a:solidFill>
                <a:schemeClr val="bg1"/>
              </a:solidFill>
              <a:latin typeface="+mj-lt"/>
            </a:endParaRPr>
          </a:p>
          <a:p>
            <a:pPr marL="467487" indent="-457200">
              <a:spcBef>
                <a:spcPts val="750"/>
              </a:spcBef>
              <a:buClr>
                <a:srgbClr val="C00000"/>
              </a:buClr>
              <a:buSzPct val="59999"/>
              <a:buFont typeface="Wingdings" panose="05000000000000000000" pitchFamily="2" charset="2"/>
              <a:buChar char="Ø"/>
            </a:pPr>
            <a:r>
              <a:rPr lang="en-IN" dirty="0">
                <a:solidFill>
                  <a:schemeClr val="bg1"/>
                </a:solidFill>
                <a:latin typeface="+mj-lt"/>
              </a:rPr>
              <a:t>Machine learning </a:t>
            </a:r>
            <a:endParaRPr dirty="0">
              <a:solidFill>
                <a:schemeClr val="bg1"/>
              </a:solidFill>
              <a:latin typeface="+mj-lt"/>
            </a:endParaRPr>
          </a:p>
          <a:p>
            <a:pPr marL="467487" indent="-457200">
              <a:spcBef>
                <a:spcPts val="750"/>
              </a:spcBef>
              <a:buClr>
                <a:srgbClr val="C00000"/>
              </a:buClr>
              <a:buSzPct val="59999"/>
              <a:buFont typeface="Wingdings" panose="05000000000000000000" pitchFamily="2" charset="2"/>
              <a:buChar char="Ø"/>
            </a:pPr>
            <a:r>
              <a:rPr lang="en-IN" dirty="0">
                <a:solidFill>
                  <a:schemeClr val="bg1"/>
                </a:solidFill>
                <a:latin typeface="+mj-lt"/>
              </a:rPr>
              <a:t>Existing system </a:t>
            </a:r>
            <a:endParaRPr dirty="0">
              <a:solidFill>
                <a:schemeClr val="bg1"/>
              </a:solidFill>
              <a:latin typeface="+mj-lt"/>
            </a:endParaRPr>
          </a:p>
          <a:p>
            <a:pPr marL="467487" indent="-457200">
              <a:spcBef>
                <a:spcPts val="750"/>
              </a:spcBef>
              <a:buClr>
                <a:srgbClr val="C00000"/>
              </a:buClr>
              <a:buSzPct val="59999"/>
              <a:buFont typeface="Wingdings" panose="05000000000000000000" pitchFamily="2" charset="2"/>
              <a:buChar char="Ø"/>
            </a:pPr>
            <a:r>
              <a:rPr lang="en-IN" dirty="0">
                <a:solidFill>
                  <a:schemeClr val="bg1"/>
                </a:solidFill>
                <a:latin typeface="+mj-lt"/>
              </a:rPr>
              <a:t>Proposed Solution </a:t>
            </a:r>
          </a:p>
          <a:p>
            <a:pPr marL="467487" indent="-457200">
              <a:spcBef>
                <a:spcPts val="750"/>
              </a:spcBef>
              <a:buClr>
                <a:srgbClr val="C00000"/>
              </a:buClr>
              <a:buSzPct val="59999"/>
              <a:buFont typeface="Wingdings" panose="05000000000000000000" pitchFamily="2" charset="2"/>
              <a:buChar char="Ø"/>
            </a:pPr>
            <a:r>
              <a:rPr lang="en-IN" dirty="0">
                <a:solidFill>
                  <a:schemeClr val="bg1"/>
                </a:solidFill>
                <a:latin typeface="+mj-lt"/>
              </a:rPr>
              <a:t>Advantages of Deep learning </a:t>
            </a:r>
            <a:endParaRPr dirty="0">
              <a:solidFill>
                <a:schemeClr val="bg1"/>
              </a:solidFill>
              <a:latin typeface="+mj-lt"/>
            </a:endParaRPr>
          </a:p>
          <a:p>
            <a:pPr marL="467487" indent="-457200">
              <a:spcBef>
                <a:spcPts val="750"/>
              </a:spcBef>
              <a:buClr>
                <a:srgbClr val="C00000"/>
              </a:buClr>
              <a:buSzPct val="59999"/>
              <a:buFont typeface="Wingdings" panose="05000000000000000000" pitchFamily="2" charset="2"/>
              <a:buChar char="Ø"/>
            </a:pPr>
            <a:r>
              <a:rPr lang="en-IN" dirty="0">
                <a:solidFill>
                  <a:schemeClr val="bg1"/>
                </a:solidFill>
                <a:latin typeface="+mj-lt"/>
              </a:rPr>
              <a:t>Disadvantages of deep learning</a:t>
            </a:r>
            <a:endParaRPr dirty="0">
              <a:solidFill>
                <a:schemeClr val="bg1"/>
              </a:solidFill>
              <a:latin typeface="+mj-lt"/>
            </a:endParaRPr>
          </a:p>
          <a:p>
            <a:pPr marL="467487" indent="-457200">
              <a:spcBef>
                <a:spcPts val="750"/>
              </a:spcBef>
              <a:buClr>
                <a:srgbClr val="C00000"/>
              </a:buClr>
              <a:buSzPct val="59999"/>
              <a:buFont typeface="Wingdings" panose="05000000000000000000" pitchFamily="2" charset="2"/>
              <a:buChar char="Ø"/>
            </a:pPr>
            <a:r>
              <a:rPr lang="en-IN" dirty="0">
                <a:solidFill>
                  <a:schemeClr val="bg1"/>
                </a:solidFill>
                <a:latin typeface="+mj-lt"/>
              </a:rPr>
              <a:t>Screenshots</a:t>
            </a:r>
          </a:p>
          <a:p>
            <a:pPr marL="467487" indent="-457200">
              <a:spcBef>
                <a:spcPts val="750"/>
              </a:spcBef>
              <a:buClr>
                <a:srgbClr val="C00000"/>
              </a:buClr>
              <a:buSzPct val="59999"/>
              <a:buFont typeface="Wingdings" panose="05000000000000000000" pitchFamily="2" charset="2"/>
              <a:buChar char="Ø"/>
            </a:pPr>
            <a:r>
              <a:rPr lang="en-IN" dirty="0">
                <a:solidFill>
                  <a:schemeClr val="bg1"/>
                </a:solidFill>
                <a:latin typeface="+mj-lt"/>
              </a:rPr>
              <a:t>Conclusion</a:t>
            </a:r>
            <a:endParaRPr dirty="0">
              <a:solidFill>
                <a:schemeClr val="bg1"/>
              </a:solidFill>
              <a:latin typeface="+mj-lt"/>
            </a:endParaRPr>
          </a:p>
          <a:p>
            <a:pPr marL="467487" indent="-457200">
              <a:spcBef>
                <a:spcPts val="750"/>
              </a:spcBef>
              <a:buClr>
                <a:srgbClr val="C00000"/>
              </a:buClr>
              <a:buSzPct val="59999"/>
              <a:buFont typeface="Wingdings" panose="05000000000000000000" pitchFamily="2" charset="2"/>
              <a:buChar char="Ø"/>
            </a:pPr>
            <a:r>
              <a:rPr lang="en-IN" dirty="0">
                <a:solidFill>
                  <a:schemeClr val="bg1"/>
                </a:solidFill>
                <a:latin typeface="+mj-lt"/>
              </a:rPr>
              <a:t>References </a:t>
            </a:r>
            <a:endParaRPr dirty="0">
              <a:solidFill>
                <a:schemeClr val="bg1"/>
              </a:solidFill>
              <a:latin typeface="+mj-lt"/>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7"/>
                                        </p:tgtEl>
                                        <p:attrNameLst>
                                          <p:attrName>style.visibility</p:attrName>
                                        </p:attrNameLst>
                                      </p:cBhvr>
                                      <p:to>
                                        <p:strVal val="visible"/>
                                      </p:to>
                                    </p:set>
                                    <p:animEffect transition="in" filter="fade">
                                      <p:cBhvr>
                                        <p:cTn id="7" dur="500"/>
                                        <p:tgtEl>
                                          <p:spTgt spid="9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8">
                                            <p:txEl>
                                              <p:pRg st="0" end="0"/>
                                            </p:txEl>
                                          </p:spTgt>
                                        </p:tgtEl>
                                        <p:attrNameLst>
                                          <p:attrName>style.visibility</p:attrName>
                                        </p:attrNameLst>
                                      </p:cBhvr>
                                      <p:to>
                                        <p:strVal val="visible"/>
                                      </p:to>
                                    </p:set>
                                    <p:animEffect transition="in" filter="fade">
                                      <p:cBhvr>
                                        <p:cTn id="12" dur="500"/>
                                        <p:tgtEl>
                                          <p:spTgt spid="98">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8">
                                            <p:txEl>
                                              <p:pRg st="1" end="1"/>
                                            </p:txEl>
                                          </p:spTgt>
                                        </p:tgtEl>
                                        <p:attrNameLst>
                                          <p:attrName>style.visibility</p:attrName>
                                        </p:attrNameLst>
                                      </p:cBhvr>
                                      <p:to>
                                        <p:strVal val="visible"/>
                                      </p:to>
                                    </p:set>
                                    <p:animEffect transition="in" filter="fade">
                                      <p:cBhvr>
                                        <p:cTn id="17" dur="500"/>
                                        <p:tgtEl>
                                          <p:spTgt spid="98">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8">
                                            <p:txEl>
                                              <p:pRg st="2" end="2"/>
                                            </p:txEl>
                                          </p:spTgt>
                                        </p:tgtEl>
                                        <p:attrNameLst>
                                          <p:attrName>style.visibility</p:attrName>
                                        </p:attrNameLst>
                                      </p:cBhvr>
                                      <p:to>
                                        <p:strVal val="visible"/>
                                      </p:to>
                                    </p:set>
                                    <p:animEffect transition="in" filter="fade">
                                      <p:cBhvr>
                                        <p:cTn id="22" dur="500"/>
                                        <p:tgtEl>
                                          <p:spTgt spid="98">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8">
                                            <p:txEl>
                                              <p:pRg st="3" end="3"/>
                                            </p:txEl>
                                          </p:spTgt>
                                        </p:tgtEl>
                                        <p:attrNameLst>
                                          <p:attrName>style.visibility</p:attrName>
                                        </p:attrNameLst>
                                      </p:cBhvr>
                                      <p:to>
                                        <p:strVal val="visible"/>
                                      </p:to>
                                    </p:set>
                                    <p:animEffect transition="in" filter="fade">
                                      <p:cBhvr>
                                        <p:cTn id="27" dur="500"/>
                                        <p:tgtEl>
                                          <p:spTgt spid="98">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98">
                                            <p:txEl>
                                              <p:pRg st="4" end="4"/>
                                            </p:txEl>
                                          </p:spTgt>
                                        </p:tgtEl>
                                        <p:attrNameLst>
                                          <p:attrName>style.visibility</p:attrName>
                                        </p:attrNameLst>
                                      </p:cBhvr>
                                      <p:to>
                                        <p:strVal val="visible"/>
                                      </p:to>
                                    </p:set>
                                    <p:animEffect transition="in" filter="fade">
                                      <p:cBhvr>
                                        <p:cTn id="32" dur="500"/>
                                        <p:tgtEl>
                                          <p:spTgt spid="98">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98">
                                            <p:txEl>
                                              <p:pRg st="5" end="5"/>
                                            </p:txEl>
                                          </p:spTgt>
                                        </p:tgtEl>
                                        <p:attrNameLst>
                                          <p:attrName>style.visibility</p:attrName>
                                        </p:attrNameLst>
                                      </p:cBhvr>
                                      <p:to>
                                        <p:strVal val="visible"/>
                                      </p:to>
                                    </p:set>
                                    <p:animEffect transition="in" filter="fade">
                                      <p:cBhvr>
                                        <p:cTn id="37" dur="500"/>
                                        <p:tgtEl>
                                          <p:spTgt spid="98">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98">
                                            <p:txEl>
                                              <p:pRg st="6" end="6"/>
                                            </p:txEl>
                                          </p:spTgt>
                                        </p:tgtEl>
                                        <p:attrNameLst>
                                          <p:attrName>style.visibility</p:attrName>
                                        </p:attrNameLst>
                                      </p:cBhvr>
                                      <p:to>
                                        <p:strVal val="visible"/>
                                      </p:to>
                                    </p:set>
                                    <p:animEffect transition="in" filter="fade">
                                      <p:cBhvr>
                                        <p:cTn id="42" dur="500"/>
                                        <p:tgtEl>
                                          <p:spTgt spid="98">
                                            <p:txEl>
                                              <p:pRg st="6" end="6"/>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98">
                                            <p:txEl>
                                              <p:pRg st="7" end="7"/>
                                            </p:txEl>
                                          </p:spTgt>
                                        </p:tgtEl>
                                        <p:attrNameLst>
                                          <p:attrName>style.visibility</p:attrName>
                                        </p:attrNameLst>
                                      </p:cBhvr>
                                      <p:to>
                                        <p:strVal val="visible"/>
                                      </p:to>
                                    </p:set>
                                    <p:animEffect transition="in" filter="fade">
                                      <p:cBhvr>
                                        <p:cTn id="47" dur="500"/>
                                        <p:tgtEl>
                                          <p:spTgt spid="98">
                                            <p:txEl>
                                              <p:pRg st="7" end="7"/>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98">
                                            <p:txEl>
                                              <p:pRg st="8" end="8"/>
                                            </p:txEl>
                                          </p:spTgt>
                                        </p:tgtEl>
                                        <p:attrNameLst>
                                          <p:attrName>style.visibility</p:attrName>
                                        </p:attrNameLst>
                                      </p:cBhvr>
                                      <p:to>
                                        <p:strVal val="visible"/>
                                      </p:to>
                                    </p:set>
                                    <p:animEffect transition="in" filter="fade">
                                      <p:cBhvr>
                                        <p:cTn id="52" dur="500"/>
                                        <p:tgtEl>
                                          <p:spTgt spid="98">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 grpId="0"/>
      <p:bldP spid="98"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pic>
        <p:nvPicPr>
          <p:cNvPr id="4" name="Picture 3">
            <a:extLst>
              <a:ext uri="{FF2B5EF4-FFF2-40B4-BE49-F238E27FC236}">
                <a16:creationId xmlns:a16="http://schemas.microsoft.com/office/drawing/2014/main" id="{0F69ADD9-E987-11CF-EEFC-0AB4C229F8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068" y="0"/>
            <a:ext cx="9144000" cy="6858000"/>
          </a:xfrm>
          <a:prstGeom prst="rect">
            <a:avLst/>
          </a:prstGeom>
        </p:spPr>
      </p:pic>
      <p:sp>
        <p:nvSpPr>
          <p:cNvPr id="103" name="Google Shape;103;p3"/>
          <p:cNvSpPr txBox="1">
            <a:spLocks noGrp="1"/>
          </p:cNvSpPr>
          <p:nvPr>
            <p:ph type="title"/>
          </p:nvPr>
        </p:nvSpPr>
        <p:spPr>
          <a:xfrm>
            <a:off x="1152289" y="1300382"/>
            <a:ext cx="6447501" cy="990600"/>
          </a:xfrm>
          <a:prstGeom prst="rect">
            <a:avLst/>
          </a:prstGeom>
          <a:noFill/>
          <a:ln>
            <a:noFill/>
          </a:ln>
        </p:spPr>
        <p:txBody>
          <a:bodyPr spcFirstLastPara="1" vert="horz" wrap="square" lIns="68569" tIns="34275" rIns="68569" bIns="34275" anchor="t" anchorCtr="0">
            <a:normAutofit/>
          </a:bodyPr>
          <a:lstStyle/>
          <a:p>
            <a:pPr>
              <a:spcBef>
                <a:spcPts val="0"/>
              </a:spcBef>
              <a:buClr>
                <a:schemeClr val="accent1"/>
              </a:buClr>
              <a:buSzPts val="3600"/>
            </a:pPr>
            <a:r>
              <a:rPr lang="en-IN" b="1" dirty="0">
                <a:solidFill>
                  <a:schemeClr val="bg1"/>
                </a:solidFill>
              </a:rPr>
              <a:t>MALWARE </a:t>
            </a:r>
            <a:endParaRPr b="1" dirty="0">
              <a:solidFill>
                <a:schemeClr val="bg1"/>
              </a:solidFill>
            </a:endParaRPr>
          </a:p>
        </p:txBody>
      </p:sp>
      <p:sp>
        <p:nvSpPr>
          <p:cNvPr id="104" name="Google Shape;104;p3"/>
          <p:cNvSpPr txBox="1">
            <a:spLocks noGrp="1"/>
          </p:cNvSpPr>
          <p:nvPr>
            <p:ph type="body" idx="1"/>
          </p:nvPr>
        </p:nvSpPr>
        <p:spPr>
          <a:xfrm>
            <a:off x="827978" y="2477692"/>
            <a:ext cx="7096125" cy="2910580"/>
          </a:xfrm>
          <a:prstGeom prst="rect">
            <a:avLst/>
          </a:prstGeom>
          <a:noFill/>
          <a:ln>
            <a:noFill/>
          </a:ln>
        </p:spPr>
        <p:txBody>
          <a:bodyPr spcFirstLastPara="1" vert="horz" wrap="square" lIns="68569" tIns="34275" rIns="68569" bIns="34275" anchor="t" anchorCtr="0">
            <a:normAutofit fontScale="70000" lnSpcReduction="20000"/>
          </a:bodyPr>
          <a:lstStyle/>
          <a:p>
            <a:pPr marL="467487" indent="-457200">
              <a:spcBef>
                <a:spcPts val="0"/>
              </a:spcBef>
              <a:buClr>
                <a:schemeClr val="bg1"/>
              </a:buClr>
              <a:buSzPct val="80000"/>
              <a:buFont typeface="Wingdings" panose="05000000000000000000" pitchFamily="2" charset="2"/>
              <a:buChar char="Ø"/>
            </a:pPr>
            <a:r>
              <a:rPr lang="en-IN" b="0" i="0" u="none" strike="noStrike" dirty="0">
                <a:solidFill>
                  <a:schemeClr val="bg1"/>
                </a:solidFill>
                <a:latin typeface="arial"/>
                <a:ea typeface="arial"/>
                <a:cs typeface="arial"/>
                <a:sym typeface="arial"/>
              </a:rPr>
              <a:t>Malware is any software intentionally designed to cause damage to a computer, server, client, or computer network. A wide variety of malware types exist, including computer viruses, worms, Trojan horses, ransomware, spyware, adware, rogue software, wiper and scareware.</a:t>
            </a:r>
            <a:endParaRPr dirty="0">
              <a:solidFill>
                <a:schemeClr val="bg1"/>
              </a:solidFill>
            </a:endParaRPr>
          </a:p>
          <a:p>
            <a:pPr marL="467487" indent="-457200">
              <a:spcBef>
                <a:spcPts val="750"/>
              </a:spcBef>
              <a:buClr>
                <a:schemeClr val="bg1"/>
              </a:buClr>
              <a:buSzPct val="80000"/>
              <a:buFont typeface="Wingdings" panose="05000000000000000000" pitchFamily="2" charset="2"/>
              <a:buChar char="Ø"/>
            </a:pPr>
            <a:r>
              <a:rPr lang="en-IN" dirty="0">
                <a:solidFill>
                  <a:schemeClr val="bg1"/>
                </a:solidFill>
                <a:latin typeface="arial"/>
                <a:ea typeface="arial"/>
                <a:cs typeface="arial"/>
                <a:sym typeface="arial"/>
              </a:rPr>
              <a:t>Types of malware </a:t>
            </a:r>
            <a:endParaRPr dirty="0">
              <a:solidFill>
                <a:schemeClr val="bg1"/>
              </a:solidFill>
            </a:endParaRPr>
          </a:p>
          <a:p>
            <a:pPr marL="467487" indent="-457200">
              <a:spcBef>
                <a:spcPts val="750"/>
              </a:spcBef>
              <a:buClr>
                <a:schemeClr val="bg1"/>
              </a:buClr>
              <a:buSzPct val="80000"/>
              <a:buFont typeface="Wingdings" panose="05000000000000000000" pitchFamily="2" charset="2"/>
              <a:buChar char="Ø"/>
            </a:pPr>
            <a:r>
              <a:rPr lang="en-IN" dirty="0">
                <a:solidFill>
                  <a:schemeClr val="bg1"/>
                </a:solidFill>
                <a:latin typeface="arial"/>
                <a:ea typeface="arial"/>
                <a:cs typeface="arial"/>
                <a:sym typeface="arial"/>
              </a:rPr>
              <a:t>Trojan horse </a:t>
            </a:r>
            <a:endParaRPr dirty="0">
              <a:solidFill>
                <a:schemeClr val="bg1"/>
              </a:solidFill>
            </a:endParaRPr>
          </a:p>
          <a:p>
            <a:pPr marL="467487" indent="-457200">
              <a:spcBef>
                <a:spcPts val="750"/>
              </a:spcBef>
              <a:buClr>
                <a:schemeClr val="bg1"/>
              </a:buClr>
              <a:buSzPct val="80000"/>
              <a:buFont typeface="Wingdings" panose="05000000000000000000" pitchFamily="2" charset="2"/>
              <a:buChar char="Ø"/>
            </a:pPr>
            <a:r>
              <a:rPr lang="en-IN" dirty="0">
                <a:solidFill>
                  <a:schemeClr val="bg1"/>
                </a:solidFill>
                <a:latin typeface="arial"/>
                <a:ea typeface="arial"/>
                <a:cs typeface="arial"/>
                <a:sym typeface="arial"/>
              </a:rPr>
              <a:t>Virus </a:t>
            </a:r>
            <a:endParaRPr dirty="0">
              <a:solidFill>
                <a:schemeClr val="bg1"/>
              </a:solidFill>
            </a:endParaRPr>
          </a:p>
          <a:p>
            <a:pPr marL="467487" indent="-457200">
              <a:spcBef>
                <a:spcPts val="750"/>
              </a:spcBef>
              <a:buClr>
                <a:schemeClr val="bg1"/>
              </a:buClr>
              <a:buSzPct val="80000"/>
              <a:buFont typeface="Wingdings" panose="05000000000000000000" pitchFamily="2" charset="2"/>
              <a:buChar char="Ø"/>
            </a:pPr>
            <a:r>
              <a:rPr lang="en-IN" dirty="0">
                <a:solidFill>
                  <a:schemeClr val="bg1"/>
                </a:solidFill>
                <a:latin typeface="arial"/>
                <a:ea typeface="arial"/>
                <a:cs typeface="arial"/>
                <a:sym typeface="arial"/>
              </a:rPr>
              <a:t>Adware </a:t>
            </a:r>
            <a:endParaRPr dirty="0">
              <a:solidFill>
                <a:schemeClr val="bg1"/>
              </a:solidFill>
            </a:endParaRPr>
          </a:p>
          <a:p>
            <a:pPr marL="467487" indent="-457200">
              <a:spcBef>
                <a:spcPts val="750"/>
              </a:spcBef>
              <a:buClr>
                <a:schemeClr val="bg1"/>
              </a:buClr>
              <a:buSzPct val="80000"/>
              <a:buFont typeface="Wingdings" panose="05000000000000000000" pitchFamily="2" charset="2"/>
              <a:buChar char="Ø"/>
            </a:pPr>
            <a:r>
              <a:rPr lang="en-IN" dirty="0" err="1">
                <a:solidFill>
                  <a:schemeClr val="bg1"/>
                </a:solidFill>
                <a:latin typeface="arial"/>
                <a:ea typeface="arial"/>
                <a:cs typeface="arial"/>
                <a:sym typeface="arial"/>
              </a:rPr>
              <a:t>Bitware</a:t>
            </a:r>
            <a:endParaRPr dirty="0">
              <a:solidFill>
                <a:schemeClr val="bg1"/>
              </a:solidFil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3"/>
                                        </p:tgtEl>
                                        <p:attrNameLst>
                                          <p:attrName>style.visibility</p:attrName>
                                        </p:attrNameLst>
                                      </p:cBhvr>
                                      <p:to>
                                        <p:strVal val="visible"/>
                                      </p:to>
                                    </p:set>
                                    <p:animEffect transition="in" filter="fade">
                                      <p:cBhvr>
                                        <p:cTn id="7" dur="500"/>
                                        <p:tgtEl>
                                          <p:spTgt spid="10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4">
                                            <p:txEl>
                                              <p:pRg st="0" end="0"/>
                                            </p:txEl>
                                          </p:spTgt>
                                        </p:tgtEl>
                                        <p:attrNameLst>
                                          <p:attrName>style.visibility</p:attrName>
                                        </p:attrNameLst>
                                      </p:cBhvr>
                                      <p:to>
                                        <p:strVal val="visible"/>
                                      </p:to>
                                    </p:set>
                                    <p:animEffect transition="in" filter="fade">
                                      <p:cBhvr>
                                        <p:cTn id="12" dur="500"/>
                                        <p:tgtEl>
                                          <p:spTgt spid="10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4">
                                            <p:txEl>
                                              <p:pRg st="1" end="1"/>
                                            </p:txEl>
                                          </p:spTgt>
                                        </p:tgtEl>
                                        <p:attrNameLst>
                                          <p:attrName>style.visibility</p:attrName>
                                        </p:attrNameLst>
                                      </p:cBhvr>
                                      <p:to>
                                        <p:strVal val="visible"/>
                                      </p:to>
                                    </p:set>
                                    <p:animEffect transition="in" filter="fade">
                                      <p:cBhvr>
                                        <p:cTn id="17" dur="500"/>
                                        <p:tgtEl>
                                          <p:spTgt spid="104">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4">
                                            <p:txEl>
                                              <p:pRg st="2" end="2"/>
                                            </p:txEl>
                                          </p:spTgt>
                                        </p:tgtEl>
                                        <p:attrNameLst>
                                          <p:attrName>style.visibility</p:attrName>
                                        </p:attrNameLst>
                                      </p:cBhvr>
                                      <p:to>
                                        <p:strVal val="visible"/>
                                      </p:to>
                                    </p:set>
                                    <p:animEffect transition="in" filter="fade">
                                      <p:cBhvr>
                                        <p:cTn id="22" dur="500"/>
                                        <p:tgtEl>
                                          <p:spTgt spid="104">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04">
                                            <p:txEl>
                                              <p:pRg st="3" end="3"/>
                                            </p:txEl>
                                          </p:spTgt>
                                        </p:tgtEl>
                                        <p:attrNameLst>
                                          <p:attrName>style.visibility</p:attrName>
                                        </p:attrNameLst>
                                      </p:cBhvr>
                                      <p:to>
                                        <p:strVal val="visible"/>
                                      </p:to>
                                    </p:set>
                                    <p:animEffect transition="in" filter="fade">
                                      <p:cBhvr>
                                        <p:cTn id="27" dur="500"/>
                                        <p:tgtEl>
                                          <p:spTgt spid="104">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04">
                                            <p:txEl>
                                              <p:pRg st="4" end="4"/>
                                            </p:txEl>
                                          </p:spTgt>
                                        </p:tgtEl>
                                        <p:attrNameLst>
                                          <p:attrName>style.visibility</p:attrName>
                                        </p:attrNameLst>
                                      </p:cBhvr>
                                      <p:to>
                                        <p:strVal val="visible"/>
                                      </p:to>
                                    </p:set>
                                    <p:animEffect transition="in" filter="fade">
                                      <p:cBhvr>
                                        <p:cTn id="32" dur="500"/>
                                        <p:tgtEl>
                                          <p:spTgt spid="104">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04">
                                            <p:txEl>
                                              <p:pRg st="5" end="5"/>
                                            </p:txEl>
                                          </p:spTgt>
                                        </p:tgtEl>
                                        <p:attrNameLst>
                                          <p:attrName>style.visibility</p:attrName>
                                        </p:attrNameLst>
                                      </p:cBhvr>
                                      <p:to>
                                        <p:strVal val="visible"/>
                                      </p:to>
                                    </p:set>
                                    <p:animEffect transition="in" filter="fade">
                                      <p:cBhvr>
                                        <p:cTn id="37" dur="500"/>
                                        <p:tgtEl>
                                          <p:spTgt spid="10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 grpId="0"/>
      <p:bldP spid="104"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4"/>
          <p:cNvSpPr txBox="1">
            <a:spLocks noGrp="1"/>
          </p:cNvSpPr>
          <p:nvPr>
            <p:ph type="title"/>
          </p:nvPr>
        </p:nvSpPr>
        <p:spPr>
          <a:xfrm>
            <a:off x="508001" y="1314450"/>
            <a:ext cx="6447501" cy="990600"/>
          </a:xfrm>
          <a:prstGeom prst="rect">
            <a:avLst/>
          </a:prstGeom>
          <a:noFill/>
          <a:ln>
            <a:noFill/>
          </a:ln>
        </p:spPr>
        <p:txBody>
          <a:bodyPr spcFirstLastPara="1" vert="horz" wrap="square" lIns="68569" tIns="34275" rIns="68569" bIns="34275" anchor="t" anchorCtr="0">
            <a:normAutofit/>
          </a:bodyPr>
          <a:lstStyle/>
          <a:p>
            <a:pPr>
              <a:spcBef>
                <a:spcPts val="0"/>
              </a:spcBef>
              <a:buClr>
                <a:schemeClr val="accent1"/>
              </a:buClr>
              <a:buSzPts val="3600"/>
            </a:pPr>
            <a:r>
              <a:rPr lang="en-IN"/>
              <a:t>MACHINE LEARNING </a:t>
            </a:r>
            <a:endParaRPr/>
          </a:p>
        </p:txBody>
      </p:sp>
      <p:sp>
        <p:nvSpPr>
          <p:cNvPr id="110" name="Google Shape;110;p4"/>
          <p:cNvSpPr txBox="1">
            <a:spLocks noGrp="1"/>
          </p:cNvSpPr>
          <p:nvPr>
            <p:ph type="body" idx="1"/>
          </p:nvPr>
        </p:nvSpPr>
        <p:spPr>
          <a:xfrm>
            <a:off x="507992" y="2477700"/>
            <a:ext cx="8135100" cy="2910600"/>
          </a:xfrm>
          <a:prstGeom prst="rect">
            <a:avLst/>
          </a:prstGeom>
          <a:noFill/>
          <a:ln>
            <a:noFill/>
          </a:ln>
        </p:spPr>
        <p:txBody>
          <a:bodyPr spcFirstLastPara="1" vert="horz" wrap="square" lIns="68569" tIns="34275" rIns="68569" bIns="34275" anchor="t" anchorCtr="0">
            <a:normAutofit fontScale="85000" lnSpcReduction="20000"/>
          </a:bodyPr>
          <a:lstStyle/>
          <a:p>
            <a:pPr marL="257175" indent="-257175">
              <a:spcBef>
                <a:spcPts val="0"/>
              </a:spcBef>
              <a:buSzPts val="1440"/>
              <a:buChar char="●"/>
            </a:pPr>
            <a:r>
              <a:rPr lang="en-IN" b="1" i="0" u="none" strike="noStrike">
                <a:solidFill>
                  <a:srgbClr val="202124"/>
                </a:solidFill>
                <a:latin typeface="arial"/>
                <a:ea typeface="arial"/>
                <a:cs typeface="arial"/>
                <a:sym typeface="arial"/>
              </a:rPr>
              <a:t>Machine learning</a:t>
            </a:r>
            <a:r>
              <a:rPr lang="en-IN" b="0" i="0" u="none" strike="noStrike">
                <a:solidFill>
                  <a:srgbClr val="202124"/>
                </a:solidFill>
                <a:latin typeface="arial"/>
                <a:ea typeface="arial"/>
                <a:cs typeface="arial"/>
                <a:sym typeface="arial"/>
              </a:rPr>
              <a:t> is a method of data analysis that automates analytical model building. It is a branch of artificial </a:t>
            </a:r>
            <a:r>
              <a:rPr lang="en-IN" b="1" i="0" u="none" strike="noStrike">
                <a:solidFill>
                  <a:srgbClr val="202124"/>
                </a:solidFill>
                <a:latin typeface="arial"/>
                <a:ea typeface="arial"/>
                <a:cs typeface="arial"/>
                <a:sym typeface="arial"/>
              </a:rPr>
              <a:t>intelligence</a:t>
            </a:r>
            <a:r>
              <a:rPr lang="en-IN" b="0" i="0" u="none" strike="noStrike">
                <a:solidFill>
                  <a:srgbClr val="202124"/>
                </a:solidFill>
                <a:latin typeface="arial"/>
                <a:ea typeface="arial"/>
                <a:cs typeface="arial"/>
                <a:sym typeface="arial"/>
              </a:rPr>
              <a:t> based on the idea that systems can learn from data, identify patterns and make decisions with minimal human intervention.</a:t>
            </a:r>
            <a:endParaRPr/>
          </a:p>
          <a:p>
            <a:pPr marL="257175" indent="-257175">
              <a:spcBef>
                <a:spcPts val="750"/>
              </a:spcBef>
              <a:buSzPts val="1440"/>
              <a:buChar char="●"/>
            </a:pPr>
            <a:r>
              <a:rPr lang="en-IN">
                <a:solidFill>
                  <a:srgbClr val="202124"/>
                </a:solidFill>
                <a:latin typeface="arial"/>
                <a:ea typeface="arial"/>
                <a:cs typeface="arial"/>
                <a:sym typeface="arial"/>
              </a:rPr>
              <a:t>Types of machine learning </a:t>
            </a:r>
            <a:endParaRPr/>
          </a:p>
          <a:p>
            <a:pPr marL="257175" indent="-257175">
              <a:spcBef>
                <a:spcPts val="750"/>
              </a:spcBef>
              <a:buSzPts val="1440"/>
              <a:buFont typeface="Noto Sans Symbols"/>
              <a:buChar char="⮚"/>
            </a:pPr>
            <a:r>
              <a:rPr lang="en-IN">
                <a:solidFill>
                  <a:srgbClr val="202124"/>
                </a:solidFill>
                <a:latin typeface="arial"/>
                <a:ea typeface="arial"/>
                <a:cs typeface="arial"/>
                <a:sym typeface="arial"/>
              </a:rPr>
              <a:t>Supervised learning </a:t>
            </a:r>
            <a:endParaRPr/>
          </a:p>
          <a:p>
            <a:pPr marL="257175" indent="-257175">
              <a:spcBef>
                <a:spcPts val="750"/>
              </a:spcBef>
              <a:buSzPts val="1440"/>
              <a:buFont typeface="Noto Sans Symbols"/>
              <a:buChar char="⮚"/>
            </a:pPr>
            <a:r>
              <a:rPr lang="en-IN">
                <a:solidFill>
                  <a:srgbClr val="202124"/>
                </a:solidFill>
                <a:latin typeface="arial"/>
                <a:ea typeface="arial"/>
                <a:cs typeface="arial"/>
                <a:sym typeface="arial"/>
              </a:rPr>
              <a:t>Unsupervised learning </a:t>
            </a:r>
            <a:endParaRPr/>
          </a:p>
          <a:p>
            <a:pPr marL="257175" indent="-257175">
              <a:spcBef>
                <a:spcPts val="750"/>
              </a:spcBef>
              <a:buSzPts val="1440"/>
              <a:buFont typeface="Noto Sans Symbols"/>
              <a:buChar char="⮚"/>
            </a:pPr>
            <a:r>
              <a:rPr lang="en-IN">
                <a:solidFill>
                  <a:srgbClr val="202124"/>
                </a:solidFill>
                <a:latin typeface="arial"/>
                <a:ea typeface="arial"/>
                <a:cs typeface="arial"/>
                <a:sym typeface="arial"/>
              </a:rPr>
              <a:t>Reinforcement learning</a:t>
            </a:r>
            <a:endParaRPr/>
          </a:p>
        </p:txBody>
      </p:sp>
      <p:pic>
        <p:nvPicPr>
          <p:cNvPr id="2" name="Picture 1">
            <a:extLst>
              <a:ext uri="{FF2B5EF4-FFF2-40B4-BE49-F238E27FC236}">
                <a16:creationId xmlns:a16="http://schemas.microsoft.com/office/drawing/2014/main" id="{FDC2046E-11F9-964D-D99E-60011CC4B61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Google Shape;109;p4">
            <a:extLst>
              <a:ext uri="{FF2B5EF4-FFF2-40B4-BE49-F238E27FC236}">
                <a16:creationId xmlns:a16="http://schemas.microsoft.com/office/drawing/2014/main" id="{45A818F8-CD54-13D0-2CF1-ABF2BFFBE7A0}"/>
              </a:ext>
            </a:extLst>
          </p:cNvPr>
          <p:cNvSpPr txBox="1">
            <a:spLocks/>
          </p:cNvSpPr>
          <p:nvPr/>
        </p:nvSpPr>
        <p:spPr>
          <a:xfrm>
            <a:off x="1071483" y="1466850"/>
            <a:ext cx="6447501" cy="990600"/>
          </a:xfrm>
          <a:prstGeom prst="rect">
            <a:avLst/>
          </a:prstGeom>
          <a:noFill/>
          <a:ln>
            <a:noFill/>
          </a:ln>
        </p:spPr>
        <p:txBody>
          <a:bodyPr spcFirstLastPara="1" vert="horz" wrap="square" lIns="68569" tIns="34275" rIns="68569" bIns="34275" anchor="t" anchorCtr="0">
            <a:normAutofit/>
          </a:bodyPr>
          <a:lstStyle>
            <a:lvl1pPr algn="l" rtl="0" eaLnBrk="1" latinLnBrk="0" hangingPunct="1">
              <a:spcBef>
                <a:spcPct val="0"/>
              </a:spcBef>
              <a:buNone/>
              <a:defRPr kumimoji="0" sz="5000" b="0" kern="1200">
                <a:ln>
                  <a:noFill/>
                </a:ln>
                <a:solidFill>
                  <a:schemeClr val="tx2"/>
                </a:solidFill>
                <a:effectLst/>
                <a:latin typeface="+mj-lt"/>
                <a:ea typeface="+mj-ea"/>
                <a:cs typeface="+mj-cs"/>
              </a:defRPr>
            </a:lvl1pPr>
          </a:lstStyle>
          <a:p>
            <a:pPr>
              <a:spcBef>
                <a:spcPts val="0"/>
              </a:spcBef>
              <a:buClr>
                <a:schemeClr val="accent1"/>
              </a:buClr>
              <a:buSzPts val="3600"/>
            </a:pPr>
            <a:r>
              <a:rPr lang="en-IN" b="1" dirty="0">
                <a:solidFill>
                  <a:schemeClr val="bg1"/>
                </a:solidFill>
              </a:rPr>
              <a:t>MACHINE LEARNING </a:t>
            </a:r>
          </a:p>
        </p:txBody>
      </p:sp>
      <p:sp>
        <p:nvSpPr>
          <p:cNvPr id="4" name="Google Shape;110;p4">
            <a:extLst>
              <a:ext uri="{FF2B5EF4-FFF2-40B4-BE49-F238E27FC236}">
                <a16:creationId xmlns:a16="http://schemas.microsoft.com/office/drawing/2014/main" id="{9446E96D-FDA3-B91B-DCCB-99F309805353}"/>
              </a:ext>
            </a:extLst>
          </p:cNvPr>
          <p:cNvSpPr txBox="1">
            <a:spLocks/>
          </p:cNvSpPr>
          <p:nvPr/>
        </p:nvSpPr>
        <p:spPr>
          <a:xfrm>
            <a:off x="1008900" y="2609850"/>
            <a:ext cx="8135100" cy="2910600"/>
          </a:xfrm>
          <a:prstGeom prst="rect">
            <a:avLst/>
          </a:prstGeom>
          <a:noFill/>
          <a:ln>
            <a:noFill/>
          </a:ln>
        </p:spPr>
        <p:txBody>
          <a:bodyPr spcFirstLastPara="1" vert="horz" wrap="square" lIns="68569" tIns="34275" rIns="68569" bIns="34275" anchor="t" anchorCtr="0">
            <a:noAutofit/>
          </a:bodyPr>
          <a:lst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a:lstStyle>
          <a:p>
            <a:pPr marL="257175" indent="-257175">
              <a:spcBef>
                <a:spcPts val="0"/>
              </a:spcBef>
              <a:buSzPts val="1440"/>
              <a:buFont typeface="Wingdings 2"/>
              <a:buChar char="●"/>
            </a:pPr>
            <a:r>
              <a:rPr lang="en-US" sz="2000" b="1" dirty="0">
                <a:solidFill>
                  <a:schemeClr val="bg1"/>
                </a:solidFill>
                <a:latin typeface="arial"/>
                <a:ea typeface="arial"/>
                <a:cs typeface="arial"/>
                <a:sym typeface="arial"/>
              </a:rPr>
              <a:t>Machine learning</a:t>
            </a:r>
            <a:r>
              <a:rPr lang="en-US" sz="2000" dirty="0">
                <a:solidFill>
                  <a:schemeClr val="bg1"/>
                </a:solidFill>
                <a:latin typeface="arial"/>
                <a:ea typeface="arial"/>
                <a:cs typeface="arial"/>
                <a:sym typeface="arial"/>
              </a:rPr>
              <a:t> is a method of data analysis that automates analytical model building. It is a branch of artificial </a:t>
            </a:r>
            <a:r>
              <a:rPr lang="en-US" sz="2000" b="1" dirty="0">
                <a:solidFill>
                  <a:schemeClr val="bg1"/>
                </a:solidFill>
                <a:latin typeface="arial"/>
                <a:ea typeface="arial"/>
                <a:cs typeface="arial"/>
                <a:sym typeface="arial"/>
              </a:rPr>
              <a:t>intelligence</a:t>
            </a:r>
            <a:r>
              <a:rPr lang="en-US" sz="2000" dirty="0">
                <a:solidFill>
                  <a:schemeClr val="bg1"/>
                </a:solidFill>
                <a:latin typeface="arial"/>
                <a:ea typeface="arial"/>
                <a:cs typeface="arial"/>
                <a:sym typeface="arial"/>
              </a:rPr>
              <a:t> based on the idea that systems can learn from data, identify patterns and make decisions with minimal human intervention.</a:t>
            </a:r>
            <a:endParaRPr lang="en-US" sz="2000" dirty="0">
              <a:solidFill>
                <a:schemeClr val="bg1"/>
              </a:solidFill>
            </a:endParaRPr>
          </a:p>
          <a:p>
            <a:pPr marL="257175" indent="-257175">
              <a:spcBef>
                <a:spcPts val="750"/>
              </a:spcBef>
              <a:buSzPts val="1440"/>
              <a:buFont typeface="Wingdings 2"/>
              <a:buChar char="●"/>
            </a:pPr>
            <a:r>
              <a:rPr lang="en-US" sz="2000" dirty="0">
                <a:solidFill>
                  <a:schemeClr val="bg1"/>
                </a:solidFill>
                <a:latin typeface="arial"/>
                <a:ea typeface="arial"/>
                <a:cs typeface="arial"/>
                <a:sym typeface="arial"/>
              </a:rPr>
              <a:t>Types of machine learning </a:t>
            </a:r>
            <a:endParaRPr lang="en-US" sz="2000" dirty="0">
              <a:solidFill>
                <a:schemeClr val="bg1"/>
              </a:solidFill>
            </a:endParaRPr>
          </a:p>
          <a:p>
            <a:pPr marL="257175" indent="-257175">
              <a:spcBef>
                <a:spcPts val="750"/>
              </a:spcBef>
              <a:buClr>
                <a:schemeClr val="bg1"/>
              </a:buClr>
              <a:buSzPts val="1440"/>
              <a:buFont typeface="Noto Sans Symbols"/>
              <a:buChar char="⮚"/>
            </a:pPr>
            <a:r>
              <a:rPr lang="en-US" sz="2000" dirty="0">
                <a:solidFill>
                  <a:schemeClr val="bg1"/>
                </a:solidFill>
                <a:latin typeface="arial"/>
                <a:ea typeface="arial"/>
                <a:cs typeface="arial"/>
                <a:sym typeface="arial"/>
              </a:rPr>
              <a:t>Supervised learning </a:t>
            </a:r>
            <a:endParaRPr lang="en-US" sz="2000" dirty="0">
              <a:solidFill>
                <a:schemeClr val="bg1"/>
              </a:solidFill>
            </a:endParaRPr>
          </a:p>
          <a:p>
            <a:pPr marL="257175" indent="-257175">
              <a:spcBef>
                <a:spcPts val="750"/>
              </a:spcBef>
              <a:buClr>
                <a:schemeClr val="bg1"/>
              </a:buClr>
              <a:buSzPts val="1440"/>
              <a:buFont typeface="Noto Sans Symbols"/>
              <a:buChar char="⮚"/>
            </a:pPr>
            <a:r>
              <a:rPr lang="en-US" sz="2000" dirty="0">
                <a:solidFill>
                  <a:schemeClr val="bg1"/>
                </a:solidFill>
                <a:latin typeface="arial"/>
                <a:ea typeface="arial"/>
                <a:cs typeface="arial"/>
                <a:sym typeface="arial"/>
              </a:rPr>
              <a:t>Unsupervised learning </a:t>
            </a:r>
            <a:endParaRPr lang="en-US" sz="2000" dirty="0">
              <a:solidFill>
                <a:schemeClr val="bg1"/>
              </a:solidFill>
            </a:endParaRPr>
          </a:p>
          <a:p>
            <a:pPr marL="257175" indent="-257175">
              <a:spcBef>
                <a:spcPts val="750"/>
              </a:spcBef>
              <a:buClr>
                <a:schemeClr val="bg1"/>
              </a:buClr>
              <a:buSzPts val="1440"/>
              <a:buFont typeface="Noto Sans Symbols"/>
              <a:buChar char="⮚"/>
            </a:pPr>
            <a:r>
              <a:rPr lang="en-US" sz="2000" dirty="0">
                <a:solidFill>
                  <a:schemeClr val="bg1"/>
                </a:solidFill>
                <a:latin typeface="arial"/>
                <a:ea typeface="arial"/>
                <a:cs typeface="arial"/>
                <a:sym typeface="arial"/>
              </a:rPr>
              <a:t>Reinforcement learning</a:t>
            </a:r>
            <a:endParaRPr lang="en-US" sz="2000" dirty="0">
              <a:solidFill>
                <a:schemeClr val="bg1"/>
              </a:solidFil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pic>
        <p:nvPicPr>
          <p:cNvPr id="2" name="Picture 1">
            <a:extLst>
              <a:ext uri="{FF2B5EF4-FFF2-40B4-BE49-F238E27FC236}">
                <a16:creationId xmlns:a16="http://schemas.microsoft.com/office/drawing/2014/main" id="{B7E27922-A301-C3AC-1589-2EAA97C96EF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6" name="Picture 5">
            <a:extLst>
              <a:ext uri="{FF2B5EF4-FFF2-40B4-BE49-F238E27FC236}">
                <a16:creationId xmlns:a16="http://schemas.microsoft.com/office/drawing/2014/main" id="{690EAF31-FEA0-3176-FC0E-7348D271CAD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08678" y="1323975"/>
            <a:ext cx="4686300" cy="4210050"/>
          </a:xfrm>
          <a:prstGeom prst="rect">
            <a:avLst/>
          </a:prstGeom>
          <a:effectLst>
            <a:glow rad="25400">
              <a:schemeClr val="tx1">
                <a:alpha val="59000"/>
              </a:schemeClr>
            </a:glow>
            <a:outerShdw dir="1920000" sx="79000" sy="79000" algn="ctr" rotWithShape="0">
              <a:srgbClr val="000000"/>
            </a:outerShdw>
            <a:reflection stA="0" endPos="0" dist="50800" dir="5400000" sy="-100000" algn="bl" rotWithShape="0"/>
            <a:softEdge rad="0"/>
          </a:effec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pic>
        <p:nvPicPr>
          <p:cNvPr id="2" name="Picture 1">
            <a:extLst>
              <a:ext uri="{FF2B5EF4-FFF2-40B4-BE49-F238E27FC236}">
                <a16:creationId xmlns:a16="http://schemas.microsoft.com/office/drawing/2014/main" id="{70458CA6-E1A9-8D61-6A92-7541B87D80F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20" name="Google Shape;120;p5"/>
          <p:cNvSpPr txBox="1">
            <a:spLocks noGrp="1"/>
          </p:cNvSpPr>
          <p:nvPr>
            <p:ph type="title"/>
          </p:nvPr>
        </p:nvSpPr>
        <p:spPr>
          <a:xfrm>
            <a:off x="1112912" y="1286314"/>
            <a:ext cx="6447501" cy="990600"/>
          </a:xfrm>
          <a:prstGeom prst="rect">
            <a:avLst/>
          </a:prstGeom>
          <a:noFill/>
          <a:ln>
            <a:noFill/>
          </a:ln>
        </p:spPr>
        <p:txBody>
          <a:bodyPr spcFirstLastPara="1" vert="horz" wrap="square" lIns="68569" tIns="34275" rIns="68569" bIns="34275" anchor="t" anchorCtr="0">
            <a:normAutofit/>
          </a:bodyPr>
          <a:lstStyle/>
          <a:p>
            <a:pPr>
              <a:spcBef>
                <a:spcPts val="0"/>
              </a:spcBef>
              <a:buClr>
                <a:schemeClr val="accent1"/>
              </a:buClr>
              <a:buSzPts val="3600"/>
            </a:pPr>
            <a:r>
              <a:rPr lang="en-IN" b="1" dirty="0">
                <a:solidFill>
                  <a:schemeClr val="bg1"/>
                </a:solidFill>
              </a:rPr>
              <a:t>Problem Statement</a:t>
            </a:r>
            <a:endParaRPr b="1" dirty="0">
              <a:solidFill>
                <a:schemeClr val="bg1"/>
              </a:solidFill>
            </a:endParaRPr>
          </a:p>
        </p:txBody>
      </p:sp>
      <p:sp>
        <p:nvSpPr>
          <p:cNvPr id="121" name="Google Shape;121;p5"/>
          <p:cNvSpPr txBox="1">
            <a:spLocks noGrp="1"/>
          </p:cNvSpPr>
          <p:nvPr>
            <p:ph type="body" idx="1"/>
          </p:nvPr>
        </p:nvSpPr>
        <p:spPr>
          <a:xfrm>
            <a:off x="254524" y="2463633"/>
            <a:ext cx="8003211" cy="4116276"/>
          </a:xfrm>
          <a:prstGeom prst="rect">
            <a:avLst/>
          </a:prstGeom>
          <a:noFill/>
          <a:ln>
            <a:noFill/>
          </a:ln>
        </p:spPr>
        <p:txBody>
          <a:bodyPr spcFirstLastPara="1" vert="horz" wrap="square" lIns="68569" tIns="34275" rIns="68569" bIns="34275" anchor="t" anchorCtr="0">
            <a:normAutofit/>
          </a:bodyPr>
          <a:lstStyle/>
          <a:p>
            <a:pPr marL="411481" indent="-342900" algn="just">
              <a:spcBef>
                <a:spcPts val="750"/>
              </a:spcBef>
              <a:buSzPct val="59999"/>
              <a:buFont typeface="+mj-lt"/>
              <a:buAutoNum type="arabicPeriod"/>
            </a:pPr>
            <a:r>
              <a:rPr lang="en-US" sz="1400" dirty="0">
                <a:solidFill>
                  <a:schemeClr val="bg1"/>
                </a:solidFill>
              </a:rPr>
              <a:t>Traditional systems rely on signature-based detection, which involves matching known malware signatures against a database of predefined patterns. This method is effective for known threats but struggles with identifying novel and polymorphic malware</a:t>
            </a:r>
          </a:p>
          <a:p>
            <a:pPr marL="411481" indent="-342900" algn="just">
              <a:spcBef>
                <a:spcPts val="750"/>
              </a:spcBef>
              <a:buSzPct val="59999"/>
              <a:buFont typeface="+mj-lt"/>
              <a:buAutoNum type="arabicPeriod"/>
            </a:pPr>
            <a:r>
              <a:rPr lang="en-US" sz="1500" dirty="0">
                <a:solidFill>
                  <a:schemeClr val="bg1"/>
                </a:solidFill>
              </a:rPr>
              <a:t>Traditional systems face challenges in adapting to rapidly evolving malware landscapes. Regular updates are required to maintain an up-to-date signature database, leading to a time lag between the emergence of new threats and their detection.</a:t>
            </a:r>
          </a:p>
          <a:p>
            <a:pPr marL="411481" indent="-342900" algn="just">
              <a:spcBef>
                <a:spcPts val="750"/>
              </a:spcBef>
              <a:buSzPct val="59999"/>
              <a:buFont typeface="+mj-lt"/>
              <a:buAutoNum type="arabicPeriod"/>
            </a:pPr>
            <a:r>
              <a:rPr lang="en-US" sz="1800" dirty="0">
                <a:solidFill>
                  <a:schemeClr val="bg1"/>
                </a:solidFill>
                <a:latin typeface="Times New Roman" panose="02020603050405020304" pitchFamily="18" charset="0"/>
                <a:cs typeface="Times New Roman" panose="02020603050405020304" pitchFamily="18" charset="0"/>
              </a:rPr>
              <a:t>Traditional methods rely on human-defined features or heuristics to identify malicious behavior. These features may not capture the intricate and evolving characteristics of modern malware.</a:t>
            </a:r>
          </a:p>
          <a:p>
            <a:pPr marL="411481" indent="-342900" algn="just">
              <a:spcBef>
                <a:spcPts val="750"/>
              </a:spcBef>
              <a:buSzPct val="59999"/>
              <a:buFont typeface="+mj-lt"/>
              <a:buAutoNum type="arabicPeriod"/>
            </a:pPr>
            <a:r>
              <a:rPr lang="en-US" sz="1700" dirty="0">
                <a:solidFill>
                  <a:schemeClr val="bg1"/>
                </a:solidFill>
              </a:rPr>
              <a:t>Signature-based systems can suffer from high false positive rates, especially when dealing with fileless malware or obfuscated code. Legitimate software with similarities to known malware signatures may trigger false alarms.</a:t>
            </a:r>
            <a:endParaRPr sz="1700" dirty="0">
              <a:solidFill>
                <a:schemeClr val="bg1"/>
              </a:solidFill>
              <a:latin typeface="Times New Roman" panose="02020603050405020304" pitchFamily="18" charset="0"/>
              <a:cs typeface="Times New Roman" panose="02020603050405020304" pitchFamily="18" charset="0"/>
            </a:endParaRPr>
          </a:p>
          <a:p>
            <a:pPr marL="257175" indent="-188594">
              <a:spcBef>
                <a:spcPts val="750"/>
              </a:spcBef>
              <a:buSzPct val="59999"/>
              <a:buNone/>
            </a:pPr>
            <a:endParaRPr dirty="0">
              <a:latin typeface="+mj-lt"/>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0"/>
                                        </p:tgtEl>
                                        <p:attrNameLst>
                                          <p:attrName>style.visibility</p:attrName>
                                        </p:attrNameLst>
                                      </p:cBhvr>
                                      <p:to>
                                        <p:strVal val="visible"/>
                                      </p:to>
                                    </p:set>
                                    <p:animEffect transition="in" filter="fade">
                                      <p:cBhvr>
                                        <p:cTn id="7" dur="500"/>
                                        <p:tgtEl>
                                          <p:spTgt spid="1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pic>
        <p:nvPicPr>
          <p:cNvPr id="2" name="Picture 1">
            <a:extLst>
              <a:ext uri="{FF2B5EF4-FFF2-40B4-BE49-F238E27FC236}">
                <a16:creationId xmlns:a16="http://schemas.microsoft.com/office/drawing/2014/main" id="{BD30B58B-6CEA-0417-8E97-A5681DF0426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32" name="Google Shape;132;p7"/>
          <p:cNvSpPr txBox="1">
            <a:spLocks noGrp="1"/>
          </p:cNvSpPr>
          <p:nvPr>
            <p:ph type="title"/>
          </p:nvPr>
        </p:nvSpPr>
        <p:spPr>
          <a:xfrm>
            <a:off x="1491175" y="905376"/>
            <a:ext cx="6893169" cy="990600"/>
          </a:xfrm>
          <a:prstGeom prst="rect">
            <a:avLst/>
          </a:prstGeom>
          <a:noFill/>
          <a:ln>
            <a:noFill/>
          </a:ln>
        </p:spPr>
        <p:txBody>
          <a:bodyPr spcFirstLastPara="1" vert="horz" wrap="square" lIns="68569" tIns="34275" rIns="68569" bIns="34275" anchor="t" anchorCtr="0">
            <a:normAutofit fontScale="90000"/>
          </a:bodyPr>
          <a:lstStyle/>
          <a:p>
            <a:pPr>
              <a:spcBef>
                <a:spcPts val="0"/>
              </a:spcBef>
              <a:buClr>
                <a:schemeClr val="accent1"/>
              </a:buClr>
              <a:buSzPts val="3600"/>
            </a:pPr>
            <a:r>
              <a:rPr lang="en-IN" b="1" dirty="0">
                <a:solidFill>
                  <a:schemeClr val="bg1"/>
                </a:solidFill>
              </a:rPr>
              <a:t>PROPOSED SOLUTION WITH ALGORITHMS </a:t>
            </a:r>
            <a:endParaRPr b="1" dirty="0">
              <a:solidFill>
                <a:schemeClr val="bg1"/>
              </a:solidFill>
            </a:endParaRPr>
          </a:p>
        </p:txBody>
      </p:sp>
      <p:sp>
        <p:nvSpPr>
          <p:cNvPr id="133" name="Google Shape;133;p7"/>
          <p:cNvSpPr txBox="1">
            <a:spLocks noGrp="1"/>
          </p:cNvSpPr>
          <p:nvPr>
            <p:ph type="body" idx="1"/>
          </p:nvPr>
        </p:nvSpPr>
        <p:spPr>
          <a:xfrm>
            <a:off x="984738" y="2602523"/>
            <a:ext cx="7579437" cy="2708152"/>
          </a:xfrm>
          <a:prstGeom prst="rect">
            <a:avLst/>
          </a:prstGeom>
          <a:noFill/>
          <a:ln>
            <a:noFill/>
          </a:ln>
        </p:spPr>
        <p:txBody>
          <a:bodyPr spcFirstLastPara="1" vert="horz" wrap="square" lIns="68569" tIns="34275" rIns="68569" bIns="34275" anchor="t" anchorCtr="0">
            <a:normAutofit lnSpcReduction="10000"/>
          </a:bodyPr>
          <a:lstStyle/>
          <a:p>
            <a:pPr>
              <a:spcBef>
                <a:spcPts val="0"/>
              </a:spcBef>
              <a:buClr>
                <a:schemeClr val="bg1"/>
              </a:buClr>
              <a:buSzPts val="1440"/>
              <a:buFont typeface="Wingdings" panose="05000000000000000000" pitchFamily="2" charset="2"/>
              <a:buChar char="Ø"/>
            </a:pPr>
            <a:r>
              <a:rPr lang="en-US" sz="2400" dirty="0">
                <a:solidFill>
                  <a:schemeClr val="bg1"/>
                </a:solidFill>
                <a:latin typeface="+mj-lt"/>
              </a:rPr>
              <a:t>Machine learning can easily identify the malware in the data and datasets </a:t>
            </a:r>
          </a:p>
          <a:p>
            <a:pPr>
              <a:spcBef>
                <a:spcPts val="750"/>
              </a:spcBef>
              <a:buClr>
                <a:schemeClr val="bg1"/>
              </a:buClr>
              <a:buSzPts val="1440"/>
              <a:buFont typeface="Wingdings" panose="05000000000000000000" pitchFamily="2" charset="2"/>
              <a:buChar char="Ø"/>
            </a:pPr>
            <a:r>
              <a:rPr lang="en-US" sz="2400" dirty="0">
                <a:solidFill>
                  <a:schemeClr val="bg1"/>
                </a:solidFill>
                <a:latin typeface="+mj-lt"/>
              </a:rPr>
              <a:t>Use of Deep learning algorithms such as Tensor flow and </a:t>
            </a:r>
            <a:r>
              <a:rPr lang="en-US" sz="2400" dirty="0" err="1">
                <a:solidFill>
                  <a:schemeClr val="bg1"/>
                </a:solidFill>
                <a:latin typeface="+mj-lt"/>
              </a:rPr>
              <a:t>keras</a:t>
            </a:r>
            <a:r>
              <a:rPr lang="en-US" sz="2400" dirty="0">
                <a:solidFill>
                  <a:schemeClr val="bg1"/>
                </a:solidFill>
                <a:latin typeface="+mj-lt"/>
              </a:rPr>
              <a:t>.</a:t>
            </a:r>
          </a:p>
          <a:p>
            <a:pPr>
              <a:spcBef>
                <a:spcPts val="750"/>
              </a:spcBef>
              <a:buClr>
                <a:schemeClr val="bg1"/>
              </a:buClr>
              <a:buSzPts val="1440"/>
              <a:buFont typeface="Wingdings" panose="05000000000000000000" pitchFamily="2" charset="2"/>
              <a:buChar char="Ø"/>
            </a:pPr>
            <a:r>
              <a:rPr lang="en-US" sz="2400" dirty="0">
                <a:solidFill>
                  <a:schemeClr val="bg1"/>
                </a:solidFill>
                <a:latin typeface="+mj-lt"/>
              </a:rPr>
              <a:t>Use of Different Data science techniques such as visualization, classification and analysis </a:t>
            </a:r>
          </a:p>
          <a:p>
            <a:pPr>
              <a:spcBef>
                <a:spcPts val="750"/>
              </a:spcBef>
              <a:buClr>
                <a:schemeClr val="bg1"/>
              </a:buClr>
              <a:buSzPts val="1440"/>
              <a:buFont typeface="Wingdings" panose="05000000000000000000" pitchFamily="2" charset="2"/>
              <a:buChar char="Ø"/>
            </a:pPr>
            <a:r>
              <a:rPr lang="en-US" sz="2400" dirty="0">
                <a:solidFill>
                  <a:schemeClr val="bg1"/>
                </a:solidFill>
                <a:latin typeface="+mj-lt"/>
              </a:rPr>
              <a:t>Use of more than 1000 Malwares in Datasets.</a:t>
            </a:r>
          </a:p>
          <a:p>
            <a:pPr marL="525781" indent="-457200">
              <a:spcBef>
                <a:spcPts val="750"/>
              </a:spcBef>
              <a:buClr>
                <a:schemeClr val="bg1"/>
              </a:buClr>
              <a:buSzPts val="1440"/>
              <a:buFont typeface="Wingdings" panose="05000000000000000000" pitchFamily="2" charset="2"/>
              <a:buChar char="Ø"/>
            </a:pPr>
            <a:endParaRPr dirty="0"/>
          </a:p>
          <a:p>
            <a:pPr marL="525781" indent="-457200">
              <a:spcBef>
                <a:spcPts val="750"/>
              </a:spcBef>
              <a:buClr>
                <a:schemeClr val="bg1"/>
              </a:buClr>
              <a:buSzPts val="1440"/>
              <a:buFont typeface="Wingdings" panose="05000000000000000000" pitchFamily="2" charset="2"/>
              <a:buChar char="Ø"/>
            </a:pPr>
            <a:endParaRPr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2"/>
                                        </p:tgtEl>
                                        <p:attrNameLst>
                                          <p:attrName>style.visibility</p:attrName>
                                        </p:attrNameLst>
                                      </p:cBhvr>
                                      <p:to>
                                        <p:strVal val="visible"/>
                                      </p:to>
                                    </p:set>
                                    <p:animEffect transition="in" filter="fade">
                                      <p:cBhvr>
                                        <p:cTn id="7" dur="500"/>
                                        <p:tgtEl>
                                          <p:spTgt spid="13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3">
                                            <p:txEl>
                                              <p:pRg st="0" end="0"/>
                                            </p:txEl>
                                          </p:spTgt>
                                        </p:tgtEl>
                                        <p:attrNameLst>
                                          <p:attrName>style.visibility</p:attrName>
                                        </p:attrNameLst>
                                      </p:cBhvr>
                                      <p:to>
                                        <p:strVal val="visible"/>
                                      </p:to>
                                    </p:set>
                                    <p:animEffect transition="in" filter="fade">
                                      <p:cBhvr>
                                        <p:cTn id="10" dur="500"/>
                                        <p:tgtEl>
                                          <p:spTgt spid="13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33">
                                            <p:txEl>
                                              <p:pRg st="1" end="1"/>
                                            </p:txEl>
                                          </p:spTgt>
                                        </p:tgtEl>
                                        <p:attrNameLst>
                                          <p:attrName>style.visibility</p:attrName>
                                        </p:attrNameLst>
                                      </p:cBhvr>
                                      <p:to>
                                        <p:strVal val="visible"/>
                                      </p:to>
                                    </p:set>
                                    <p:animEffect transition="in" filter="fade">
                                      <p:cBhvr>
                                        <p:cTn id="15" dur="500"/>
                                        <p:tgtEl>
                                          <p:spTgt spid="13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33">
                                            <p:txEl>
                                              <p:pRg st="2" end="2"/>
                                            </p:txEl>
                                          </p:spTgt>
                                        </p:tgtEl>
                                        <p:attrNameLst>
                                          <p:attrName>style.visibility</p:attrName>
                                        </p:attrNameLst>
                                      </p:cBhvr>
                                      <p:to>
                                        <p:strVal val="visible"/>
                                      </p:to>
                                    </p:set>
                                    <p:animEffect transition="in" filter="fade">
                                      <p:cBhvr>
                                        <p:cTn id="20" dur="500"/>
                                        <p:tgtEl>
                                          <p:spTgt spid="133">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3">
                                            <p:txEl>
                                              <p:pRg st="3" end="3"/>
                                            </p:txEl>
                                          </p:spTgt>
                                        </p:tgtEl>
                                        <p:attrNameLst>
                                          <p:attrName>style.visibility</p:attrName>
                                        </p:attrNameLst>
                                      </p:cBhvr>
                                      <p:to>
                                        <p:strVal val="visible"/>
                                      </p:to>
                                    </p:set>
                                    <p:animEffect transition="in" filter="fade">
                                      <p:cBhvr>
                                        <p:cTn id="25" dur="500"/>
                                        <p:tgtEl>
                                          <p:spTgt spid="13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2" grpId="0"/>
      <p:bldP spid="13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pic>
        <p:nvPicPr>
          <p:cNvPr id="2" name="Picture 1">
            <a:extLst>
              <a:ext uri="{FF2B5EF4-FFF2-40B4-BE49-F238E27FC236}">
                <a16:creationId xmlns:a16="http://schemas.microsoft.com/office/drawing/2014/main" id="{764365B7-B0D6-DEE7-B5AE-D814438CEF7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38" name="Google Shape;138;g12f7af06ad1_0_0"/>
          <p:cNvSpPr txBox="1">
            <a:spLocks noGrp="1"/>
          </p:cNvSpPr>
          <p:nvPr>
            <p:ph type="title"/>
          </p:nvPr>
        </p:nvSpPr>
        <p:spPr>
          <a:xfrm>
            <a:off x="2475913" y="1314450"/>
            <a:ext cx="4479687" cy="990675"/>
          </a:xfrm>
          <a:prstGeom prst="rect">
            <a:avLst/>
          </a:prstGeom>
        </p:spPr>
        <p:txBody>
          <a:bodyPr spcFirstLastPara="1" vert="horz" wrap="square" lIns="68569" tIns="34275" rIns="68569" bIns="34275" anchor="t" anchorCtr="0">
            <a:normAutofit/>
          </a:bodyPr>
          <a:lstStyle/>
          <a:p>
            <a:pPr>
              <a:spcBef>
                <a:spcPts val="0"/>
              </a:spcBef>
            </a:pPr>
            <a:r>
              <a:rPr lang="en-IN" dirty="0">
                <a:solidFill>
                  <a:schemeClr val="bg1"/>
                </a:solidFill>
              </a:rPr>
              <a:t>Deep Learning </a:t>
            </a:r>
            <a:endParaRPr dirty="0">
              <a:solidFill>
                <a:schemeClr val="bg1"/>
              </a:solidFill>
            </a:endParaRPr>
          </a:p>
        </p:txBody>
      </p:sp>
      <p:sp>
        <p:nvSpPr>
          <p:cNvPr id="139" name="Google Shape;139;g12f7af06ad1_0_0"/>
          <p:cNvSpPr txBox="1">
            <a:spLocks noGrp="1"/>
          </p:cNvSpPr>
          <p:nvPr>
            <p:ph type="body" idx="1"/>
          </p:nvPr>
        </p:nvSpPr>
        <p:spPr>
          <a:xfrm>
            <a:off x="1069145" y="2477700"/>
            <a:ext cx="7247922" cy="2910600"/>
          </a:xfrm>
          <a:prstGeom prst="rect">
            <a:avLst/>
          </a:prstGeom>
        </p:spPr>
        <p:txBody>
          <a:bodyPr spcFirstLastPara="1" vert="horz" wrap="square" lIns="68569" tIns="34275" rIns="68569" bIns="34275" anchor="t" anchorCtr="0">
            <a:normAutofit fontScale="92500" lnSpcReduction="20000"/>
          </a:bodyPr>
          <a:lstStyle/>
          <a:p>
            <a:pPr marL="0" indent="0">
              <a:lnSpc>
                <a:spcPct val="170000"/>
              </a:lnSpc>
              <a:spcBef>
                <a:spcPts val="750"/>
              </a:spcBef>
              <a:buNone/>
            </a:pPr>
            <a:r>
              <a:rPr lang="en-IN" sz="1800" b="1" dirty="0">
                <a:solidFill>
                  <a:schemeClr val="bg1"/>
                </a:solidFill>
                <a:latin typeface="Arial"/>
                <a:ea typeface="Arial"/>
                <a:cs typeface="Arial"/>
                <a:sym typeface="Arial"/>
              </a:rPr>
              <a:t>Deep learning is a type of machine learning and artificial intelligence (AI) that imitates the way humans gain certain types of knowledge. Deep learning is an important element of data science, which includes statistics and predictive modelling. It is extremely beneficial to data scientists who are tasked with collecting, </a:t>
            </a:r>
            <a:r>
              <a:rPr lang="en-IN" sz="1800" b="1" dirty="0" err="1">
                <a:solidFill>
                  <a:schemeClr val="bg1"/>
                </a:solidFill>
                <a:latin typeface="Arial"/>
                <a:ea typeface="Arial"/>
                <a:cs typeface="Arial"/>
                <a:sym typeface="Arial"/>
              </a:rPr>
              <a:t>analyzing</a:t>
            </a:r>
            <a:r>
              <a:rPr lang="en-IN" sz="1800" b="1" dirty="0">
                <a:solidFill>
                  <a:schemeClr val="bg1"/>
                </a:solidFill>
                <a:latin typeface="Arial"/>
                <a:ea typeface="Arial"/>
                <a:cs typeface="Arial"/>
                <a:sym typeface="Arial"/>
              </a:rPr>
              <a:t> and interpreting large amounts of data; deep learning makes this process faster and easier.</a:t>
            </a:r>
            <a:endParaRPr sz="1800" b="1" dirty="0">
              <a:solidFill>
                <a:schemeClr val="bg1"/>
              </a:solidFil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8"/>
                                        </p:tgtEl>
                                        <p:attrNameLst>
                                          <p:attrName>style.visibility</p:attrName>
                                        </p:attrNameLst>
                                      </p:cBhvr>
                                      <p:to>
                                        <p:strVal val="visible"/>
                                      </p:to>
                                    </p:set>
                                    <p:animEffect transition="in" filter="fade">
                                      <p:cBhvr>
                                        <p:cTn id="7" dur="500"/>
                                        <p:tgtEl>
                                          <p:spTgt spid="13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9">
                                            <p:txEl>
                                              <p:pRg st="0" end="0"/>
                                            </p:txEl>
                                          </p:spTgt>
                                        </p:tgtEl>
                                        <p:attrNameLst>
                                          <p:attrName>style.visibility</p:attrName>
                                        </p:attrNameLst>
                                      </p:cBhvr>
                                      <p:to>
                                        <p:strVal val="visible"/>
                                      </p:to>
                                    </p:set>
                                    <p:animEffect transition="in" filter="fade">
                                      <p:cBhvr>
                                        <p:cTn id="12" dur="500"/>
                                        <p:tgtEl>
                                          <p:spTgt spid="13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8" grpId="0"/>
      <p:bldP spid="139"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38EB5EA-77EF-2F48-5583-11243177C31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a:extLst>
              <a:ext uri="{FF2B5EF4-FFF2-40B4-BE49-F238E27FC236}">
                <a16:creationId xmlns:a16="http://schemas.microsoft.com/office/drawing/2014/main" id="{7CCADA92-6DFF-5641-A8D4-0E0262B181BB}"/>
              </a:ext>
            </a:extLst>
          </p:cNvPr>
          <p:cNvSpPr>
            <a:spLocks noGrp="1"/>
          </p:cNvSpPr>
          <p:nvPr>
            <p:ph type="title"/>
          </p:nvPr>
        </p:nvSpPr>
        <p:spPr>
          <a:xfrm>
            <a:off x="1392702" y="1012873"/>
            <a:ext cx="7294098" cy="506437"/>
          </a:xfrm>
        </p:spPr>
        <p:txBody>
          <a:bodyPr>
            <a:normAutofit fontScale="90000"/>
          </a:bodyPr>
          <a:lstStyle/>
          <a:p>
            <a:r>
              <a:rPr lang="en-IN" sz="2800" b="1" dirty="0">
                <a:solidFill>
                  <a:schemeClr val="bg1"/>
                </a:solidFill>
                <a:latin typeface="Times New Roman" panose="02020603050405020304" pitchFamily="18" charset="0"/>
                <a:cs typeface="Times New Roman" panose="02020603050405020304" pitchFamily="18" charset="0"/>
              </a:rPr>
              <a:t> Advantages of Deep Learning in Malware Detection</a:t>
            </a:r>
          </a:p>
        </p:txBody>
      </p:sp>
      <p:sp>
        <p:nvSpPr>
          <p:cNvPr id="3" name="Content Placeholder 2">
            <a:extLst>
              <a:ext uri="{FF2B5EF4-FFF2-40B4-BE49-F238E27FC236}">
                <a16:creationId xmlns:a16="http://schemas.microsoft.com/office/drawing/2014/main" id="{5D98302A-7B95-09F0-BE06-9EA7346CF413}"/>
              </a:ext>
            </a:extLst>
          </p:cNvPr>
          <p:cNvSpPr>
            <a:spLocks noGrp="1"/>
          </p:cNvSpPr>
          <p:nvPr>
            <p:ph idx="1"/>
          </p:nvPr>
        </p:nvSpPr>
        <p:spPr>
          <a:xfrm>
            <a:off x="984738" y="1716258"/>
            <a:ext cx="7702062" cy="4608342"/>
          </a:xfrm>
        </p:spPr>
        <p:txBody>
          <a:bodyPr>
            <a:normAutofit fontScale="55000" lnSpcReduction="20000"/>
          </a:bodyPr>
          <a:lstStyle/>
          <a:p>
            <a:pPr marL="0" indent="0" algn="just">
              <a:buNone/>
            </a:pPr>
            <a:r>
              <a:rPr lang="en-US" b="1" i="0" dirty="0">
                <a:solidFill>
                  <a:schemeClr val="bg1"/>
                </a:solidFill>
                <a:effectLst/>
                <a:latin typeface="Söhne"/>
              </a:rPr>
              <a:t>1. Feature Learning:</a:t>
            </a:r>
          </a:p>
          <a:p>
            <a:pPr marL="0" indent="0" algn="just">
              <a:buNone/>
            </a:pPr>
            <a:r>
              <a:rPr lang="en-US" b="0" i="0" dirty="0">
                <a:solidFill>
                  <a:schemeClr val="bg1"/>
                </a:solidFill>
                <a:effectLst/>
                <a:latin typeface="Söhne"/>
              </a:rPr>
              <a:t>Deep learning models can automatically learn relevant features from raw data, reducing the need for manual feature engineering. This is particularly beneficial in malware detection, where traditional methods may struggle to capture complex patterns.</a:t>
            </a:r>
          </a:p>
          <a:p>
            <a:pPr marL="0" indent="0" algn="just">
              <a:buNone/>
            </a:pPr>
            <a:endParaRPr lang="en-US" b="0" i="0" dirty="0">
              <a:solidFill>
                <a:schemeClr val="bg1"/>
              </a:solidFill>
              <a:effectLst/>
              <a:latin typeface="Söhne"/>
            </a:endParaRPr>
          </a:p>
          <a:p>
            <a:pPr marL="0" indent="0" algn="just">
              <a:buNone/>
            </a:pPr>
            <a:r>
              <a:rPr lang="en-US" b="1" i="0" dirty="0">
                <a:solidFill>
                  <a:schemeClr val="bg1"/>
                </a:solidFill>
                <a:effectLst/>
                <a:latin typeface="Söhne"/>
              </a:rPr>
              <a:t>2. Complex Pattern Recognition:</a:t>
            </a:r>
          </a:p>
          <a:p>
            <a:pPr marL="0" indent="0" algn="just">
              <a:buNone/>
            </a:pPr>
            <a:r>
              <a:rPr lang="en-US" b="0" i="0" dirty="0">
                <a:solidFill>
                  <a:schemeClr val="bg1"/>
                </a:solidFill>
                <a:effectLst/>
                <a:latin typeface="Söhne"/>
              </a:rPr>
              <a:t> Deep learning models, especially deep neural networks, excel at recognizing intricate patterns and relationships within data. Malware often exhibits sophisticated and evolving behavior, making deep learning well-suited for this task.</a:t>
            </a:r>
          </a:p>
          <a:p>
            <a:pPr marL="0" indent="0" algn="just">
              <a:buNone/>
            </a:pPr>
            <a:endParaRPr lang="en-US" b="0" i="0" dirty="0">
              <a:solidFill>
                <a:schemeClr val="bg1"/>
              </a:solidFill>
              <a:effectLst/>
              <a:latin typeface="Söhne"/>
            </a:endParaRPr>
          </a:p>
          <a:p>
            <a:pPr marL="0" indent="0" algn="just">
              <a:buNone/>
            </a:pPr>
            <a:r>
              <a:rPr lang="en-US" b="1" i="0" dirty="0">
                <a:solidFill>
                  <a:schemeClr val="bg1"/>
                </a:solidFill>
                <a:effectLst/>
                <a:latin typeface="Söhne"/>
              </a:rPr>
              <a:t>3. Scalability:</a:t>
            </a:r>
            <a:endParaRPr lang="en-US" dirty="0">
              <a:solidFill>
                <a:schemeClr val="bg1"/>
              </a:solidFill>
              <a:latin typeface="Söhne"/>
            </a:endParaRPr>
          </a:p>
          <a:p>
            <a:pPr marL="0" indent="0" algn="just">
              <a:buNone/>
            </a:pPr>
            <a:r>
              <a:rPr lang="en-US" b="0" i="0" dirty="0">
                <a:solidFill>
                  <a:schemeClr val="bg1"/>
                </a:solidFill>
                <a:effectLst/>
                <a:latin typeface="Söhne"/>
              </a:rPr>
              <a:t>Deep learning models can scale with the amount of data available. As the volume of malware samples grows, deep learning models can potentially improve their performance by learning from a larger and more diverse dataset.</a:t>
            </a:r>
          </a:p>
          <a:p>
            <a:pPr marL="0" indent="0" algn="just">
              <a:buNone/>
            </a:pPr>
            <a:endParaRPr lang="en-US" b="0" i="0" dirty="0">
              <a:solidFill>
                <a:schemeClr val="bg1"/>
              </a:solidFill>
              <a:effectLst/>
              <a:latin typeface="Söhne"/>
            </a:endParaRPr>
          </a:p>
          <a:p>
            <a:pPr marL="0" indent="0" algn="just">
              <a:buNone/>
            </a:pPr>
            <a:r>
              <a:rPr lang="en-US" b="1" i="0" dirty="0">
                <a:solidFill>
                  <a:schemeClr val="bg1"/>
                </a:solidFill>
                <a:effectLst/>
                <a:latin typeface="Söhne"/>
              </a:rPr>
              <a:t>4. Adaptability:</a:t>
            </a:r>
            <a:endParaRPr lang="en-US" dirty="0">
              <a:solidFill>
                <a:schemeClr val="bg1"/>
              </a:solidFill>
              <a:latin typeface="Söhne"/>
            </a:endParaRPr>
          </a:p>
          <a:p>
            <a:pPr marL="0" indent="0" algn="just">
              <a:buNone/>
            </a:pPr>
            <a:r>
              <a:rPr lang="en-US" b="0" i="0" dirty="0">
                <a:solidFill>
                  <a:schemeClr val="bg1"/>
                </a:solidFill>
                <a:effectLst/>
                <a:latin typeface="Söhne"/>
              </a:rPr>
              <a:t>Deep learning models can adapt to new and unseen malware variants. Their ability to generalize from training data allows them to detect previously unknown threats based on learned patterns.</a:t>
            </a:r>
          </a:p>
          <a:p>
            <a:pPr marL="0" indent="0" algn="just">
              <a:buNone/>
            </a:pPr>
            <a:endParaRPr lang="en-US" b="0" i="0" dirty="0">
              <a:solidFill>
                <a:schemeClr val="bg1"/>
              </a:solidFill>
              <a:effectLst/>
              <a:latin typeface="Söhne"/>
            </a:endParaRPr>
          </a:p>
          <a:p>
            <a:pPr marL="0" indent="0" algn="just">
              <a:buNone/>
            </a:pPr>
            <a:r>
              <a:rPr lang="en-US" b="1" i="0" dirty="0">
                <a:solidFill>
                  <a:schemeClr val="bg1"/>
                </a:solidFill>
                <a:effectLst/>
                <a:latin typeface="Söhne"/>
              </a:rPr>
              <a:t>5. End-to-End Learning:</a:t>
            </a:r>
            <a:endParaRPr lang="en-US" dirty="0">
              <a:solidFill>
                <a:schemeClr val="bg1"/>
              </a:solidFill>
              <a:latin typeface="Söhne"/>
            </a:endParaRPr>
          </a:p>
          <a:p>
            <a:pPr marL="0" indent="0" algn="just">
              <a:buNone/>
            </a:pPr>
            <a:r>
              <a:rPr lang="en-US" b="0" i="0" dirty="0">
                <a:solidFill>
                  <a:schemeClr val="bg1"/>
                </a:solidFill>
                <a:effectLst/>
                <a:latin typeface="Söhne"/>
              </a:rPr>
              <a:t> Deep learning models enable end-to-end learning, meaning they can directly process raw data (such as binary files or network traffic) without relying on predefined features. This can lead to more effective detection of novel malware.</a:t>
            </a:r>
          </a:p>
          <a:p>
            <a:pPr marL="0" indent="0">
              <a:buNone/>
            </a:pPr>
            <a:endParaRPr lang="en-IN" dirty="0">
              <a:solidFill>
                <a:schemeClr val="bg1"/>
              </a:solidFill>
            </a:endParaRPr>
          </a:p>
        </p:txBody>
      </p:sp>
    </p:spTree>
    <p:extLst>
      <p:ext uri="{BB962C8B-B14F-4D97-AF65-F5344CB8AC3E}">
        <p14:creationId xmlns:p14="http://schemas.microsoft.com/office/powerpoint/2010/main" val="29487305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9" end="9"/>
                                            </p:txEl>
                                          </p:spTgt>
                                        </p:tgtEl>
                                        <p:attrNameLst>
                                          <p:attrName>style.visibility</p:attrName>
                                        </p:attrNameLst>
                                      </p:cBhvr>
                                      <p:to>
                                        <p:strVal val="visible"/>
                                      </p:to>
                                    </p:set>
                                    <p:animEffect transition="in" filter="fade">
                                      <p:cBhvr>
                                        <p:cTn id="37" dur="500"/>
                                        <p:tgtEl>
                                          <p:spTgt spid="3">
                                            <p:txEl>
                                              <p:pRg st="9" end="9"/>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10" end="10"/>
                                            </p:txEl>
                                          </p:spTgt>
                                        </p:tgtEl>
                                        <p:attrNameLst>
                                          <p:attrName>style.visibility</p:attrName>
                                        </p:attrNameLst>
                                      </p:cBhvr>
                                      <p:to>
                                        <p:strVal val="visible"/>
                                      </p:to>
                                    </p:set>
                                    <p:animEffect transition="in" filter="fade">
                                      <p:cBhvr>
                                        <p:cTn id="42" dur="500"/>
                                        <p:tgtEl>
                                          <p:spTgt spid="3">
                                            <p:txEl>
                                              <p:pRg st="10" end="10"/>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12" end="12"/>
                                            </p:txEl>
                                          </p:spTgt>
                                        </p:tgtEl>
                                        <p:attrNameLst>
                                          <p:attrName>style.visibility</p:attrName>
                                        </p:attrNameLst>
                                      </p:cBhvr>
                                      <p:to>
                                        <p:strVal val="visible"/>
                                      </p:to>
                                    </p:set>
                                    <p:animEffect transition="in" filter="fade">
                                      <p:cBhvr>
                                        <p:cTn id="47" dur="500"/>
                                        <p:tgtEl>
                                          <p:spTgt spid="3">
                                            <p:txEl>
                                              <p:pRg st="12" end="12"/>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
                                            <p:txEl>
                                              <p:pRg st="13" end="13"/>
                                            </p:txEl>
                                          </p:spTgt>
                                        </p:tgtEl>
                                        <p:attrNameLst>
                                          <p:attrName>style.visibility</p:attrName>
                                        </p:attrNameLst>
                                      </p:cBhvr>
                                      <p:to>
                                        <p:strVal val="visible"/>
                                      </p:to>
                                    </p:set>
                                    <p:animEffect transition="in" filter="fade">
                                      <p:cBhvr>
                                        <p:cTn id="52" dur="500"/>
                                        <p:tgtEl>
                                          <p:spTgt spid="3">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Flow">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Flow">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alpha val="48000"/>
                <a:satMod val="105000"/>
              </a:schemeClr>
            </a:outerShdw>
          </a:effectLst>
        </a:effectStyle>
        <a:effectStyle>
          <a:effectLst>
            <a:outerShdw blurRad="57150" dist="38100" dir="5400000" algn="ctr" rotWithShape="0">
              <a:schemeClr val="phClr">
                <a:shade val="9000"/>
                <a:alpha val="48000"/>
                <a:satMod val="105000"/>
              </a:schemeClr>
            </a:outerShdw>
          </a:effectLst>
        </a:effectStyle>
        <a:effectStyle>
          <a:effectLst>
            <a:outerShdw blurRad="57150" dist="38100" dir="5400000" algn="ctr" rotWithShape="0">
              <a:schemeClr val="phClr">
                <a:shade val="9000"/>
                <a:alpha val="48000"/>
                <a:satMod val="105000"/>
              </a:schemeClr>
            </a:outerShdw>
          </a:effectLst>
          <a:scene3d>
            <a:camera prst="orthographicFront">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Flow</Template>
  <TotalTime>643</TotalTime>
  <Words>1360</Words>
  <Application>Microsoft Office PowerPoint</Application>
  <PresentationFormat>On-screen Show (4:3)</PresentationFormat>
  <Paragraphs>110</Paragraphs>
  <Slides>19</Slides>
  <Notes>13</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19</vt:i4>
      </vt:variant>
    </vt:vector>
  </HeadingPairs>
  <TitlesOfParts>
    <vt:vector size="29" baseType="lpstr">
      <vt:lpstr>arial</vt:lpstr>
      <vt:lpstr>arial</vt:lpstr>
      <vt:lpstr>Calibri</vt:lpstr>
      <vt:lpstr>Constantia</vt:lpstr>
      <vt:lpstr>Noto Sans Symbols</vt:lpstr>
      <vt:lpstr>Söhne</vt:lpstr>
      <vt:lpstr>Times New Roman</vt:lpstr>
      <vt:lpstr>Wingdings</vt:lpstr>
      <vt:lpstr>Wingdings 2</vt:lpstr>
      <vt:lpstr>Flow</vt:lpstr>
      <vt:lpstr>PowerPoint Presentation</vt:lpstr>
      <vt:lpstr>CONTENTS </vt:lpstr>
      <vt:lpstr>MALWARE </vt:lpstr>
      <vt:lpstr>MACHINE LEARNING </vt:lpstr>
      <vt:lpstr>PowerPoint Presentation</vt:lpstr>
      <vt:lpstr>Problem Statement</vt:lpstr>
      <vt:lpstr>PROPOSED SOLUTION WITH ALGORITHMS </vt:lpstr>
      <vt:lpstr>Deep Learning </vt:lpstr>
      <vt:lpstr> Advantages of Deep Learning in Malware Detection</vt:lpstr>
      <vt:lpstr> Disadvantages of Deep Learning in Malware Detection</vt:lpstr>
      <vt:lpstr>PowerPoint Presentation</vt:lpstr>
      <vt:lpstr>Tensorflow</vt:lpstr>
      <vt:lpstr>Why is it important to detect Malware? </vt:lpstr>
      <vt:lpstr>PowerPoint Presentation</vt:lpstr>
      <vt:lpstr>PowerPoint Presentation</vt:lpstr>
      <vt:lpstr>PowerPoint Presentation</vt:lpstr>
      <vt:lpstr>CONCLUSION </vt:lpstr>
      <vt:lpstr>REFERENCES </vt:lpstr>
      <vt:lpstr>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Aditya</dc:creator>
  <cp:lastModifiedBy>Mohit Jindal</cp:lastModifiedBy>
  <cp:revision>122</cp:revision>
  <dcterms:created xsi:type="dcterms:W3CDTF">2006-08-16T00:00:00Z</dcterms:created>
  <dcterms:modified xsi:type="dcterms:W3CDTF">2023-12-19T06:59:35Z</dcterms:modified>
</cp:coreProperties>
</file>